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390" r:id="rId2"/>
    <p:sldId id="381" r:id="rId3"/>
    <p:sldId id="262" r:id="rId4"/>
    <p:sldId id="420" r:id="rId5"/>
    <p:sldId id="261" r:id="rId6"/>
    <p:sldId id="391" r:id="rId7"/>
    <p:sldId id="421" r:id="rId8"/>
    <p:sldId id="385" r:id="rId9"/>
    <p:sldId id="263" r:id="rId10"/>
    <p:sldId id="386" r:id="rId11"/>
    <p:sldId id="422" r:id="rId12"/>
    <p:sldId id="392" r:id="rId13"/>
    <p:sldId id="265" r:id="rId14"/>
    <p:sldId id="387" r:id="rId15"/>
    <p:sldId id="393" r:id="rId16"/>
    <p:sldId id="423" r:id="rId17"/>
    <p:sldId id="267" r:id="rId18"/>
    <p:sldId id="268" r:id="rId19"/>
    <p:sldId id="269" r:id="rId20"/>
    <p:sldId id="424" r:id="rId21"/>
    <p:sldId id="394" r:id="rId22"/>
    <p:sldId id="395" r:id="rId23"/>
    <p:sldId id="396" r:id="rId24"/>
    <p:sldId id="388" r:id="rId25"/>
    <p:sldId id="272" r:id="rId26"/>
    <p:sldId id="382" r:id="rId27"/>
    <p:sldId id="281" r:id="rId28"/>
    <p:sldId id="425" r:id="rId29"/>
    <p:sldId id="397" r:id="rId30"/>
    <p:sldId id="367" r:id="rId31"/>
    <p:sldId id="344" r:id="rId32"/>
    <p:sldId id="283" r:id="rId33"/>
    <p:sldId id="284" r:id="rId34"/>
    <p:sldId id="398" r:id="rId35"/>
    <p:sldId id="285" r:id="rId36"/>
    <p:sldId id="288" r:id="rId37"/>
    <p:sldId id="426" r:id="rId38"/>
    <p:sldId id="289" r:id="rId39"/>
    <p:sldId id="291" r:id="rId40"/>
    <p:sldId id="348" r:id="rId41"/>
    <p:sldId id="350" r:id="rId42"/>
    <p:sldId id="774" r:id="rId43"/>
    <p:sldId id="286" r:id="rId44"/>
    <p:sldId id="352" r:id="rId45"/>
    <p:sldId id="775" r:id="rId46"/>
    <p:sldId id="383" r:id="rId47"/>
    <p:sldId id="427" r:id="rId48"/>
    <p:sldId id="406" r:id="rId49"/>
    <p:sldId id="428" r:id="rId50"/>
    <p:sldId id="321" r:id="rId51"/>
    <p:sldId id="429" r:id="rId52"/>
    <p:sldId id="430" r:id="rId53"/>
    <p:sldId id="431" r:id="rId54"/>
    <p:sldId id="409" r:id="rId55"/>
    <p:sldId id="432" r:id="rId56"/>
    <p:sldId id="335" r:id="rId57"/>
    <p:sldId id="412" r:id="rId58"/>
    <p:sldId id="436" r:id="rId59"/>
    <p:sldId id="437" r:id="rId60"/>
    <p:sldId id="413" r:id="rId61"/>
    <p:sldId id="414" r:id="rId62"/>
    <p:sldId id="438" r:id="rId63"/>
    <p:sldId id="416" r:id="rId64"/>
    <p:sldId id="384" r:id="rId65"/>
    <p:sldId id="340" r:id="rId66"/>
    <p:sldId id="417" r:id="rId67"/>
    <p:sldId id="418" r:id="rId68"/>
    <p:sldId id="419" r:id="rId69"/>
    <p:sldId id="270" r:id="rId70"/>
    <p:sldId id="346" r:id="rId7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003366"/>
    <a:srgbClr val="0070C0"/>
    <a:srgbClr val="FFFFFF"/>
    <a:srgbClr val="4472C4"/>
    <a:srgbClr val="2E48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96" autoAdjust="0"/>
    <p:restoredTop sz="82214" autoAdjust="0"/>
  </p:normalViewPr>
  <p:slideViewPr>
    <p:cSldViewPr snapToGrid="0">
      <p:cViewPr varScale="1">
        <p:scale>
          <a:sx n="90" d="100"/>
          <a:sy n="90" d="100"/>
        </p:scale>
        <p:origin x="810" y="78"/>
      </p:cViewPr>
      <p:guideLst>
        <p:guide orient="horz" pos="2160"/>
        <p:guide pos="3840"/>
      </p:guideLst>
    </p:cSldViewPr>
  </p:slideViewPr>
  <p:outlineViewPr>
    <p:cViewPr>
      <p:scale>
        <a:sx n="33" d="100"/>
        <a:sy n="33" d="100"/>
      </p:scale>
      <p:origin x="0" y="-58836"/>
    </p:cViewPr>
  </p:outlin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78A6B3-B28F-4EA9-A693-331C21EB272B}" type="datetimeFigureOut">
              <a:rPr lang="zh-CN" altLang="en-US" smtClean="0"/>
              <a:t>2023-05-12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D43F37-2748-4905-A8B9-FDF00943D166}" type="slidenum">
              <a:rPr lang="zh-CN" altLang="en-US" smtClean="0"/>
              <a:t>‹#›</a:t>
            </a:fld>
            <a:endParaRPr lang="zh-CN" altLang="en-US"/>
          </a:p>
        </p:txBody>
      </p:sp>
    </p:spTree>
    <p:extLst>
      <p:ext uri="{BB962C8B-B14F-4D97-AF65-F5344CB8AC3E}">
        <p14:creationId xmlns:p14="http://schemas.microsoft.com/office/powerpoint/2010/main" val="2377278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8" Type="http://schemas.openxmlformats.org/officeDocument/2006/relationships/hyperlink" Target="http://zh.wikipedia.org/wiki/%E7%94%B2%E5%9F%BA" TargetMode="External"/><Relationship Id="rId13" Type="http://schemas.openxmlformats.org/officeDocument/2006/relationships/hyperlink" Target="http://zh.wikipedia.org/w/index.php?title=%E7%AA%81%E8%A7%B8%E9%96%93%E9%9A%99&amp;action=edit&amp;redlink=1" TargetMode="External"/><Relationship Id="rId3" Type="http://schemas.openxmlformats.org/officeDocument/2006/relationships/hyperlink" Target="http://zh.wikipedia.org/wiki/%E8%8B%B1%E8%AF%AD" TargetMode="External"/><Relationship Id="rId7" Type="http://schemas.openxmlformats.org/officeDocument/2006/relationships/hyperlink" Target="http://zh.wikipedia.org/wiki/%E6%B0%AE" TargetMode="External"/><Relationship Id="rId12" Type="http://schemas.openxmlformats.org/officeDocument/2006/relationships/hyperlink" Target="http://zh.wikipedia.org/wiki/%E8%BB%B8%E7%AA%81"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zh.wikipedia.org/wiki/%E4%BA%9A%E7%94%B2%E5%9F%BA" TargetMode="External"/><Relationship Id="rId11" Type="http://schemas.openxmlformats.org/officeDocument/2006/relationships/hyperlink" Target="http://zh.wikipedia.org/wiki/%E8%BB%80%E9%AB%94%E7%A5%9E%E7%B6%93%E7%B3%BB%E7%B5%B1" TargetMode="External"/><Relationship Id="rId5" Type="http://schemas.openxmlformats.org/officeDocument/2006/relationships/hyperlink" Target="http://zh.wikipedia.org/wiki/%E6%B0%A7" TargetMode="External"/><Relationship Id="rId15" Type="http://schemas.openxmlformats.org/officeDocument/2006/relationships/hyperlink" Target="http://zh.wikipedia.org/wiki/%E7%B4%B0%E8%83%9E%E8%86%9C" TargetMode="External"/><Relationship Id="rId10" Type="http://schemas.openxmlformats.org/officeDocument/2006/relationships/hyperlink" Target="http://zh.wikipedia.org/wiki/%E8%87%AA%E4%B8%BB%E7%A5%9E%E7%BB%8F%E7%B3%BB%E7%BB%9F" TargetMode="External"/><Relationship Id="rId4" Type="http://schemas.openxmlformats.org/officeDocument/2006/relationships/hyperlink" Target="http://zh.wikipedia.org/wiki/%E4%B9%99%E9%85%B0%E5%9F%BA" TargetMode="External"/><Relationship Id="rId9" Type="http://schemas.openxmlformats.org/officeDocument/2006/relationships/hyperlink" Target="http://zh.wikipedia.org/wiki/%E7%A5%9E%E7%B6%93%E7%B3%BB%E7%B5%B1" TargetMode="External"/><Relationship Id="rId14" Type="http://schemas.openxmlformats.org/officeDocument/2006/relationships/hyperlink" Target="http://zh.wikipedia.org/wiki/%E7%AA%81%E8%A7%B8"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2801E89-30CB-4747-A8F4-3B3D441BB666}" type="slidenum">
              <a:rPr lang="zh-CN" altLang="en-US" smtClean="0"/>
              <a:pPr>
                <a:spcBef>
                  <a:spcPct val="0"/>
                </a:spcBef>
              </a:pPr>
              <a:t>3</a:t>
            </a:fld>
            <a:endParaRPr lang="zh-CN" altLang="en-US"/>
          </a:p>
        </p:txBody>
      </p:sp>
    </p:spTree>
    <p:extLst>
      <p:ext uri="{BB962C8B-B14F-4D97-AF65-F5344CB8AC3E}">
        <p14:creationId xmlns:p14="http://schemas.microsoft.com/office/powerpoint/2010/main" val="102864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12</a:t>
            </a:fld>
            <a:endParaRPr lang="zh-CN" altLang="en-US"/>
          </a:p>
        </p:txBody>
      </p:sp>
    </p:spTree>
    <p:extLst>
      <p:ext uri="{BB962C8B-B14F-4D97-AF65-F5344CB8AC3E}">
        <p14:creationId xmlns:p14="http://schemas.microsoft.com/office/powerpoint/2010/main" val="3895352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a:extLst>
              <a:ext uri="{FF2B5EF4-FFF2-40B4-BE49-F238E27FC236}">
                <a16:creationId xmlns:a16="http://schemas.microsoft.com/office/drawing/2014/main" id="{088F7A4B-349D-40D0-A702-75D17426BDC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备注占位符 2">
            <a:extLst>
              <a:ext uri="{FF2B5EF4-FFF2-40B4-BE49-F238E27FC236}">
                <a16:creationId xmlns:a16="http://schemas.microsoft.com/office/drawing/2014/main" id="{3F70CCC4-016B-4EB6-B000-175010A5FFC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乙酰胆碱，作用于骨骼肌细胞 引起收缩，作用于心肌细胞却降低收缩频率，作用于唾 腺细胞则引起分泌</a:t>
            </a:r>
          </a:p>
        </p:txBody>
      </p:sp>
      <p:sp>
        <p:nvSpPr>
          <p:cNvPr id="14340" name="灯片编号占位符 3">
            <a:extLst>
              <a:ext uri="{FF2B5EF4-FFF2-40B4-BE49-F238E27FC236}">
                <a16:creationId xmlns:a16="http://schemas.microsoft.com/office/drawing/2014/main" id="{B2B53BD7-4FF0-4E88-8401-AF59C915354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E345A00B-3B41-4AD4-A8D7-5B4E4A5CB285}" type="slidenum">
              <a:rPr lang="zh-CN" altLang="en-US" smtClean="0">
                <a:latin typeface="Calibri" panose="020F0502020204030204" pitchFamily="34" charset="0"/>
                <a:ea typeface="宋体" panose="02010600030101010101" pitchFamily="2" charset="-122"/>
              </a:rPr>
              <a:pPr>
                <a:spcBef>
                  <a:spcPct val="0"/>
                </a:spcBef>
              </a:pPr>
              <a:t>13</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467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a:extLst>
              <a:ext uri="{FF2B5EF4-FFF2-40B4-BE49-F238E27FC236}">
                <a16:creationId xmlns:a16="http://schemas.microsoft.com/office/drawing/2014/main" id="{7B438F9C-E03A-4189-A47E-C217553C9CF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备注占位符 2">
            <a:extLst>
              <a:ext uri="{FF2B5EF4-FFF2-40B4-BE49-F238E27FC236}">
                <a16:creationId xmlns:a16="http://schemas.microsoft.com/office/drawing/2014/main" id="{1C366823-7179-4603-93FD-6623E096D73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第二信使（</a:t>
            </a:r>
            <a:r>
              <a:rPr lang="en-US" altLang="zh-CN"/>
              <a:t>second messenger</a:t>
            </a:r>
            <a:r>
              <a:rPr lang="zh-CN" altLang="en-US"/>
              <a:t>）：是指信号分子与其受体进行信号转导，随之在胞内产生的非蛋白类小分子（第二信使），可调节细胞内酶和非酶蛋白的活性，从而在细胞信号转导途径中行使携带和放大信号的功能。</a:t>
            </a:r>
          </a:p>
        </p:txBody>
      </p:sp>
      <p:sp>
        <p:nvSpPr>
          <p:cNvPr id="16388" name="灯片编号占位符 3">
            <a:extLst>
              <a:ext uri="{FF2B5EF4-FFF2-40B4-BE49-F238E27FC236}">
                <a16:creationId xmlns:a16="http://schemas.microsoft.com/office/drawing/2014/main" id="{D0C84A2D-F4DA-4902-B6D0-BCBABD08AFD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6CFD4ED5-DC35-4788-BD81-B3263E85D536}" type="slidenum">
              <a:rPr lang="zh-CN" altLang="en-US" smtClean="0">
                <a:ea typeface="宋体" panose="02010600030101010101" pitchFamily="2" charset="-122"/>
              </a:rPr>
              <a:pPr/>
              <a:t>14</a:t>
            </a:fld>
            <a:endParaRPr lang="zh-CN" altLang="en-US">
              <a:ea typeface="宋体" panose="02010600030101010101" pitchFamily="2" charset="-122"/>
            </a:endParaRPr>
          </a:p>
        </p:txBody>
      </p:sp>
    </p:spTree>
    <p:extLst>
      <p:ext uri="{BB962C8B-B14F-4D97-AF65-F5344CB8AC3E}">
        <p14:creationId xmlns:p14="http://schemas.microsoft.com/office/powerpoint/2010/main" val="255465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15</a:t>
            </a:fld>
            <a:endParaRPr lang="zh-CN" altLang="en-US"/>
          </a:p>
        </p:txBody>
      </p:sp>
    </p:spTree>
    <p:extLst>
      <p:ext uri="{BB962C8B-B14F-4D97-AF65-F5344CB8AC3E}">
        <p14:creationId xmlns:p14="http://schemas.microsoft.com/office/powerpoint/2010/main" val="35293942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16</a:t>
            </a:fld>
            <a:endParaRPr lang="zh-CN" altLang="en-US"/>
          </a:p>
        </p:txBody>
      </p:sp>
    </p:spTree>
    <p:extLst>
      <p:ext uri="{BB962C8B-B14F-4D97-AF65-F5344CB8AC3E}">
        <p14:creationId xmlns:p14="http://schemas.microsoft.com/office/powerpoint/2010/main" val="461502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https://nptel.ac.in/courses/102103012/module5/lec5/5.html</a:t>
            </a:r>
          </a:p>
          <a:p>
            <a:endParaRPr lang="en-US" altLang="zh-CN" dirty="0"/>
          </a:p>
          <a:p>
            <a:r>
              <a:rPr lang="en-US" altLang="zh-CN" sz="1200" b="0"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Calmodulin (</a:t>
            </a:r>
            <a:r>
              <a:rPr lang="en-US" altLang="zh-CN" sz="1200" b="1" i="0" kern="1200" dirty="0" err="1">
                <a:solidFill>
                  <a:schemeClr val="tx1"/>
                </a:solidFill>
                <a:effectLst/>
                <a:latin typeface="+mn-lt"/>
                <a:ea typeface="+mn-ea"/>
                <a:cs typeface="+mn-cs"/>
              </a:rPr>
              <a:t>CaM</a:t>
            </a:r>
            <a:r>
              <a:rPr lang="en-US" altLang="zh-CN" sz="1200" b="1"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 </a:t>
            </a:r>
            <a:r>
              <a:rPr lang="en-US" altLang="zh-CN" sz="1200" b="0" i="1" kern="1200" dirty="0">
                <a:solidFill>
                  <a:schemeClr val="tx1"/>
                </a:solidFill>
                <a:effectLst/>
                <a:latin typeface="+mn-lt"/>
                <a:ea typeface="+mn-ea"/>
                <a:cs typeface="+mn-cs"/>
              </a:rPr>
              <a:t>M </a:t>
            </a:r>
            <a:r>
              <a:rPr lang="en-US" altLang="zh-CN" sz="1200" b="0" i="0" kern="1200" dirty="0">
                <a:solidFill>
                  <a:schemeClr val="tx1"/>
                </a:solidFill>
                <a:effectLst/>
                <a:latin typeface="+mn-lt"/>
                <a:ea typeface="+mn-ea"/>
                <a:cs typeface="+mn-cs"/>
              </a:rPr>
              <a:t>r 17,000) is an acidic protein with four high-affinity Ca</a:t>
            </a:r>
            <a:r>
              <a:rPr lang="en-US" altLang="zh-CN" sz="1200" b="0" i="0" kern="1200" baseline="30000" dirty="0">
                <a:solidFill>
                  <a:schemeClr val="tx1"/>
                </a:solidFill>
                <a:effectLst/>
                <a:latin typeface="+mn-lt"/>
                <a:ea typeface="+mn-ea"/>
                <a:cs typeface="+mn-cs"/>
              </a:rPr>
              <a:t>2+</a:t>
            </a:r>
            <a:r>
              <a:rPr lang="en-US" altLang="zh-CN" sz="1200" b="0" i="0" kern="1200" dirty="0">
                <a:solidFill>
                  <a:schemeClr val="tx1"/>
                </a:solidFill>
                <a:effectLst/>
                <a:latin typeface="+mn-lt"/>
                <a:ea typeface="+mn-ea"/>
                <a:cs typeface="+mn-cs"/>
              </a:rPr>
              <a:t> -binding sites. When intracellular [Ca</a:t>
            </a:r>
            <a:r>
              <a:rPr lang="en-US" altLang="zh-CN" sz="1200" b="0" i="0" kern="1200" baseline="30000" dirty="0">
                <a:solidFill>
                  <a:schemeClr val="tx1"/>
                </a:solidFill>
                <a:effectLst/>
                <a:latin typeface="+mn-lt"/>
                <a:ea typeface="+mn-ea"/>
                <a:cs typeface="+mn-cs"/>
              </a:rPr>
              <a:t>2+</a:t>
            </a:r>
            <a:r>
              <a:rPr lang="en-US" altLang="zh-CN" sz="1200" b="0" i="0" kern="1200" dirty="0">
                <a:solidFill>
                  <a:schemeClr val="tx1"/>
                </a:solidFill>
                <a:effectLst/>
                <a:latin typeface="+mn-lt"/>
                <a:ea typeface="+mn-ea"/>
                <a:cs typeface="+mn-cs"/>
              </a:rPr>
              <a:t>] rises to about 10</a:t>
            </a:r>
            <a:r>
              <a:rPr lang="en-US" altLang="zh-CN" sz="1200" b="0" i="0" kern="1200" baseline="30000" dirty="0">
                <a:solidFill>
                  <a:schemeClr val="tx1"/>
                </a:solidFill>
                <a:effectLst/>
                <a:latin typeface="+mn-lt"/>
                <a:ea typeface="+mn-ea"/>
                <a:cs typeface="+mn-cs"/>
              </a:rPr>
              <a:t>-6</a:t>
            </a:r>
            <a:r>
              <a:rPr lang="en-US" altLang="zh-CN" sz="1200" b="0" i="0" kern="1200" dirty="0">
                <a:solidFill>
                  <a:schemeClr val="tx1"/>
                </a:solidFill>
                <a:effectLst/>
                <a:latin typeface="+mn-lt"/>
                <a:ea typeface="+mn-ea"/>
                <a:cs typeface="+mn-cs"/>
              </a:rPr>
              <a:t> M (1 </a:t>
            </a:r>
            <a:r>
              <a:rPr lang="en-US" altLang="zh-CN" sz="1200" b="0" i="1" kern="1200" dirty="0">
                <a:solidFill>
                  <a:schemeClr val="tx1"/>
                </a:solidFill>
                <a:effectLst/>
                <a:latin typeface="+mn-lt"/>
                <a:ea typeface="+mn-ea"/>
                <a:cs typeface="+mn-cs"/>
              </a:rPr>
              <a:t>μ </a:t>
            </a:r>
            <a:r>
              <a:rPr lang="en-US" altLang="zh-CN" sz="1200" b="0" i="0" kern="1200" dirty="0">
                <a:solidFill>
                  <a:schemeClr val="tx1"/>
                </a:solidFill>
                <a:effectLst/>
                <a:latin typeface="+mn-lt"/>
                <a:ea typeface="+mn-ea"/>
                <a:cs typeface="+mn-cs"/>
              </a:rPr>
              <a:t>M), the binding of Ca</a:t>
            </a:r>
            <a:r>
              <a:rPr lang="en-US" altLang="zh-CN" sz="1200" b="0" i="0" kern="1200" baseline="30000" dirty="0">
                <a:solidFill>
                  <a:schemeClr val="tx1"/>
                </a:solidFill>
                <a:effectLst/>
                <a:latin typeface="+mn-lt"/>
                <a:ea typeface="+mn-ea"/>
                <a:cs typeface="+mn-cs"/>
              </a:rPr>
              <a:t>2+</a:t>
            </a:r>
            <a:r>
              <a:rPr lang="en-US" altLang="zh-CN" sz="1200" b="0" i="0" kern="1200" dirty="0">
                <a:solidFill>
                  <a:schemeClr val="tx1"/>
                </a:solidFill>
                <a:effectLst/>
                <a:latin typeface="+mn-lt"/>
                <a:ea typeface="+mn-ea"/>
                <a:cs typeface="+mn-cs"/>
              </a:rPr>
              <a:t> to calmodulin drives a conformational change in the protein. Calmodulin associates with a variety of proteins and, in its Ca </a:t>
            </a:r>
            <a:r>
              <a:rPr lang="en-US" altLang="zh-CN" sz="1200" b="0" i="0" kern="1200" baseline="30000" dirty="0">
                <a:solidFill>
                  <a:schemeClr val="tx1"/>
                </a:solidFill>
                <a:effectLst/>
                <a:latin typeface="+mn-lt"/>
                <a:ea typeface="+mn-ea"/>
                <a:cs typeface="+mn-cs"/>
              </a:rPr>
              <a:t>2+</a:t>
            </a:r>
            <a:r>
              <a:rPr lang="en-US" altLang="zh-CN" sz="1200" b="0" i="0" kern="1200" dirty="0">
                <a:solidFill>
                  <a:schemeClr val="tx1"/>
                </a:solidFill>
                <a:effectLst/>
                <a:latin typeface="+mn-lt"/>
                <a:ea typeface="+mn-ea"/>
                <a:cs typeface="+mn-cs"/>
              </a:rPr>
              <a:t> -bound state, modulates their activities. Calmodulin is a member of a family of Ca</a:t>
            </a:r>
            <a:r>
              <a:rPr lang="en-US" altLang="zh-CN" sz="1200" b="0" i="0" kern="1200" baseline="30000" dirty="0">
                <a:solidFill>
                  <a:schemeClr val="tx1"/>
                </a:solidFill>
                <a:effectLst/>
                <a:latin typeface="+mn-lt"/>
                <a:ea typeface="+mn-ea"/>
                <a:cs typeface="+mn-cs"/>
              </a:rPr>
              <a:t>2+</a:t>
            </a:r>
            <a:r>
              <a:rPr lang="en-US" altLang="zh-CN" sz="1200" b="0" i="0" kern="1200" dirty="0">
                <a:solidFill>
                  <a:schemeClr val="tx1"/>
                </a:solidFill>
                <a:effectLst/>
                <a:latin typeface="+mn-lt"/>
                <a:ea typeface="+mn-ea"/>
                <a:cs typeface="+mn-cs"/>
              </a:rPr>
              <a:t> -binding proteins that also includes troponin, which triggers skeletal muscle contraction in response to increased [Ca </a:t>
            </a:r>
            <a:r>
              <a:rPr lang="en-US" altLang="zh-CN" sz="1200" b="0" i="0" kern="1200" baseline="30000" dirty="0">
                <a:solidFill>
                  <a:schemeClr val="tx1"/>
                </a:solidFill>
                <a:effectLst/>
                <a:latin typeface="+mn-lt"/>
                <a:ea typeface="+mn-ea"/>
                <a:cs typeface="+mn-cs"/>
              </a:rPr>
              <a:t>2+</a:t>
            </a:r>
            <a:r>
              <a:rPr lang="en-US" altLang="zh-CN" sz="1200" b="0" i="0" kern="1200" dirty="0">
                <a:solidFill>
                  <a:schemeClr val="tx1"/>
                </a:solidFill>
                <a:effectLst/>
                <a:latin typeface="+mn-lt"/>
                <a:ea typeface="+mn-ea"/>
                <a:cs typeface="+mn-cs"/>
              </a:rPr>
              <a:t>]. This family shares a characteristic Ca</a:t>
            </a:r>
            <a:r>
              <a:rPr lang="en-US" altLang="zh-CN" sz="1200" b="0" i="0" kern="1200" baseline="30000" dirty="0">
                <a:solidFill>
                  <a:schemeClr val="tx1"/>
                </a:solidFill>
                <a:effectLst/>
                <a:latin typeface="+mn-lt"/>
                <a:ea typeface="+mn-ea"/>
                <a:cs typeface="+mn-cs"/>
              </a:rPr>
              <a:t>2+</a:t>
            </a:r>
            <a:r>
              <a:rPr lang="en-US" altLang="zh-CN" sz="1200" b="0" i="0" kern="1200" dirty="0">
                <a:solidFill>
                  <a:schemeClr val="tx1"/>
                </a:solidFill>
                <a:effectLst/>
                <a:latin typeface="+mn-lt"/>
                <a:ea typeface="+mn-ea"/>
                <a:cs typeface="+mn-cs"/>
              </a:rPr>
              <a:t> -binding structure.</a:t>
            </a:r>
          </a:p>
          <a:p>
            <a:r>
              <a:rPr lang="en-US" altLang="zh-CN" sz="1200" b="0" i="0" kern="1200" dirty="0">
                <a:solidFill>
                  <a:schemeClr val="tx1"/>
                </a:solidFill>
                <a:effectLst/>
                <a:latin typeface="+mn-lt"/>
                <a:ea typeface="+mn-ea"/>
                <a:cs typeface="+mn-cs"/>
              </a:rPr>
              <a:t>•  Calmodulin is also an integral subunit of a family of enzymes, the Ca</a:t>
            </a:r>
            <a:r>
              <a:rPr lang="en-US" altLang="zh-CN" sz="1200" b="0" i="0" kern="1200" baseline="30000" dirty="0">
                <a:solidFill>
                  <a:schemeClr val="tx1"/>
                </a:solidFill>
                <a:effectLst/>
                <a:latin typeface="+mn-lt"/>
                <a:ea typeface="+mn-ea"/>
                <a:cs typeface="+mn-cs"/>
              </a:rPr>
              <a:t>2+</a:t>
            </a:r>
            <a:r>
              <a:rPr lang="en-US" altLang="zh-CN" sz="1200" b="0" i="0" kern="1200" dirty="0">
                <a:solidFill>
                  <a:schemeClr val="tx1"/>
                </a:solidFill>
                <a:effectLst/>
                <a:latin typeface="+mn-lt"/>
                <a:ea typeface="+mn-ea"/>
                <a:cs typeface="+mn-cs"/>
              </a:rPr>
              <a:t>/ calmodulin-dependent protein kinases (</a:t>
            </a:r>
            <a:r>
              <a:rPr lang="en-US" altLang="zh-CN" sz="1200" b="0" i="0" kern="1200" dirty="0" err="1">
                <a:solidFill>
                  <a:schemeClr val="tx1"/>
                </a:solidFill>
                <a:effectLst/>
                <a:latin typeface="+mn-lt"/>
                <a:ea typeface="+mn-ea"/>
                <a:cs typeface="+mn-cs"/>
              </a:rPr>
              <a:t>CaM</a:t>
            </a:r>
            <a:r>
              <a:rPr lang="en-US" altLang="zh-CN" sz="1200" b="0" i="0" kern="1200" dirty="0">
                <a:solidFill>
                  <a:schemeClr val="tx1"/>
                </a:solidFill>
                <a:effectLst/>
                <a:latin typeface="+mn-lt"/>
                <a:ea typeface="+mn-ea"/>
                <a:cs typeface="+mn-cs"/>
              </a:rPr>
              <a:t> kinases I–IV). When intracellular [Ca</a:t>
            </a:r>
            <a:r>
              <a:rPr lang="en-US" altLang="zh-CN" sz="1200" b="0" i="0" kern="1200" baseline="30000" dirty="0">
                <a:solidFill>
                  <a:schemeClr val="tx1"/>
                </a:solidFill>
                <a:effectLst/>
                <a:latin typeface="+mn-lt"/>
                <a:ea typeface="+mn-ea"/>
                <a:cs typeface="+mn-cs"/>
              </a:rPr>
              <a:t>2+</a:t>
            </a:r>
            <a:r>
              <a:rPr lang="en-US" altLang="zh-CN" sz="1200" b="0" i="0" kern="1200" dirty="0">
                <a:solidFill>
                  <a:schemeClr val="tx1"/>
                </a:solidFill>
                <a:effectLst/>
                <a:latin typeface="+mn-lt"/>
                <a:ea typeface="+mn-ea"/>
                <a:cs typeface="+mn-cs"/>
              </a:rPr>
              <a:t>] increases in response to some stimulus, calmodulin binds Ca</a:t>
            </a:r>
            <a:r>
              <a:rPr lang="en-US" altLang="zh-CN" sz="1200" b="0" i="0" kern="1200" baseline="30000" dirty="0">
                <a:solidFill>
                  <a:schemeClr val="tx1"/>
                </a:solidFill>
                <a:effectLst/>
                <a:latin typeface="+mn-lt"/>
                <a:ea typeface="+mn-ea"/>
                <a:cs typeface="+mn-cs"/>
              </a:rPr>
              <a:t>2+</a:t>
            </a:r>
            <a:r>
              <a:rPr lang="en-US" altLang="zh-CN" sz="1200" b="0" i="0" kern="1200" dirty="0">
                <a:solidFill>
                  <a:schemeClr val="tx1"/>
                </a:solidFill>
                <a:effectLst/>
                <a:latin typeface="+mn-lt"/>
                <a:ea typeface="+mn-ea"/>
                <a:cs typeface="+mn-cs"/>
              </a:rPr>
              <a:t>, undergoes a change in conformation, and activates the </a:t>
            </a:r>
            <a:r>
              <a:rPr lang="en-US" altLang="zh-CN" sz="1200" b="0" i="0" kern="1200" dirty="0" err="1">
                <a:solidFill>
                  <a:schemeClr val="tx1"/>
                </a:solidFill>
                <a:effectLst/>
                <a:latin typeface="+mn-lt"/>
                <a:ea typeface="+mn-ea"/>
                <a:cs typeface="+mn-cs"/>
              </a:rPr>
              <a:t>CaM</a:t>
            </a:r>
            <a:r>
              <a:rPr lang="en-US" altLang="zh-CN" sz="1200" b="0" i="0" kern="1200" dirty="0">
                <a:solidFill>
                  <a:schemeClr val="tx1"/>
                </a:solidFill>
                <a:effectLst/>
                <a:latin typeface="+mn-lt"/>
                <a:ea typeface="+mn-ea"/>
                <a:cs typeface="+mn-cs"/>
              </a:rPr>
              <a:t> kinase. The kinase then phosphorylates a number of target enzymes, regulating their activities. Calmodulin is also a regulatory subunit of phosphorylase </a:t>
            </a:r>
            <a:r>
              <a:rPr lang="en-US" altLang="zh-CN" sz="1200" b="0" i="1" kern="1200" dirty="0">
                <a:solidFill>
                  <a:schemeClr val="tx1"/>
                </a:solidFill>
                <a:effectLst/>
                <a:latin typeface="+mn-lt"/>
                <a:ea typeface="+mn-ea"/>
                <a:cs typeface="+mn-cs"/>
              </a:rPr>
              <a:t>b </a:t>
            </a:r>
            <a:r>
              <a:rPr lang="en-US" altLang="zh-CN" sz="1200" b="0" i="0" kern="1200" dirty="0">
                <a:solidFill>
                  <a:schemeClr val="tx1"/>
                </a:solidFill>
                <a:effectLst/>
                <a:latin typeface="+mn-lt"/>
                <a:ea typeface="+mn-ea"/>
                <a:cs typeface="+mn-cs"/>
              </a:rPr>
              <a:t>kinase of muscle, which is activated by Ca</a:t>
            </a:r>
            <a:r>
              <a:rPr lang="en-US" altLang="zh-CN" sz="1200" b="0" i="0" kern="1200" baseline="30000" dirty="0">
                <a:solidFill>
                  <a:schemeClr val="tx1"/>
                </a:solidFill>
                <a:effectLst/>
                <a:latin typeface="+mn-lt"/>
                <a:ea typeface="+mn-ea"/>
                <a:cs typeface="+mn-cs"/>
              </a:rPr>
              <a:t>2+</a:t>
            </a:r>
            <a:r>
              <a:rPr lang="en-US" altLang="zh-CN" sz="1200" b="0" i="0" kern="1200" dirty="0">
                <a:solidFill>
                  <a:schemeClr val="tx1"/>
                </a:solidFill>
                <a:effectLst/>
                <a:latin typeface="+mn-lt"/>
                <a:ea typeface="+mn-ea"/>
                <a:cs typeface="+mn-cs"/>
              </a:rPr>
              <a:t>. Thus Ca</a:t>
            </a:r>
            <a:r>
              <a:rPr lang="en-US" altLang="zh-CN" sz="1200" b="0" i="0" kern="1200" baseline="30000" dirty="0">
                <a:solidFill>
                  <a:schemeClr val="tx1"/>
                </a:solidFill>
                <a:effectLst/>
                <a:latin typeface="+mn-lt"/>
                <a:ea typeface="+mn-ea"/>
                <a:cs typeface="+mn-cs"/>
              </a:rPr>
              <a:t>2+</a:t>
            </a:r>
            <a:r>
              <a:rPr lang="en-US" altLang="zh-CN" sz="1200" b="0" i="0" kern="1200" dirty="0">
                <a:solidFill>
                  <a:schemeClr val="tx1"/>
                </a:solidFill>
                <a:effectLst/>
                <a:latin typeface="+mn-lt"/>
                <a:ea typeface="+mn-ea"/>
                <a:cs typeface="+mn-cs"/>
              </a:rPr>
              <a:t> triggers ATP-requiring muscle contractions while also activating glycogen breakdown, providing fuel for ATP synthesis. Many other enzymes are also known to be modulated by Ca</a:t>
            </a:r>
            <a:r>
              <a:rPr lang="en-US" altLang="zh-CN" sz="1200" b="0" i="0" kern="1200" baseline="30000" dirty="0">
                <a:solidFill>
                  <a:schemeClr val="tx1"/>
                </a:solidFill>
                <a:effectLst/>
                <a:latin typeface="+mn-lt"/>
                <a:ea typeface="+mn-ea"/>
                <a:cs typeface="+mn-cs"/>
              </a:rPr>
              <a:t>2+</a:t>
            </a:r>
            <a:r>
              <a:rPr lang="en-US" altLang="zh-CN" sz="1200" b="0" i="0" kern="1200" dirty="0">
                <a:solidFill>
                  <a:schemeClr val="tx1"/>
                </a:solidFill>
                <a:effectLst/>
                <a:latin typeface="+mn-lt"/>
                <a:ea typeface="+mn-ea"/>
                <a:cs typeface="+mn-cs"/>
              </a:rPr>
              <a:t> through calmodulin.</a:t>
            </a:r>
          </a:p>
          <a:p>
            <a:r>
              <a:rPr lang="en-US" altLang="zh-CN" sz="1200" b="1" i="0" kern="1200" dirty="0">
                <a:solidFill>
                  <a:schemeClr val="tx1"/>
                </a:solidFill>
                <a:effectLst/>
                <a:latin typeface="+mn-lt"/>
                <a:ea typeface="+mn-ea"/>
                <a:cs typeface="+mn-cs"/>
              </a:rPr>
              <a:t>Figure 3: </a:t>
            </a:r>
            <a:r>
              <a:rPr lang="en-US" altLang="zh-CN" sz="1200" b="0" i="0" kern="1200" dirty="0">
                <a:solidFill>
                  <a:schemeClr val="tx1"/>
                </a:solidFill>
                <a:effectLst/>
                <a:latin typeface="+mn-lt"/>
                <a:ea typeface="+mn-ea"/>
                <a:cs typeface="+mn-cs"/>
              </a:rPr>
              <a:t>Calcium ion dependent enzyme- calmodulin and Ca</a:t>
            </a:r>
            <a:r>
              <a:rPr lang="en-US" altLang="zh-CN" sz="1200" b="0" i="0" kern="1200" baseline="30000" dirty="0">
                <a:solidFill>
                  <a:schemeClr val="tx1"/>
                </a:solidFill>
                <a:effectLst/>
                <a:latin typeface="+mn-lt"/>
                <a:ea typeface="+mn-ea"/>
                <a:cs typeface="+mn-cs"/>
              </a:rPr>
              <a:t>2+</a:t>
            </a:r>
            <a:r>
              <a:rPr lang="en-US" altLang="zh-CN" sz="1200" b="0" i="0" kern="1200" dirty="0">
                <a:solidFill>
                  <a:schemeClr val="tx1"/>
                </a:solidFill>
                <a:effectLst/>
                <a:latin typeface="+mn-lt"/>
                <a:ea typeface="+mn-ea"/>
                <a:cs typeface="+mn-cs"/>
              </a:rPr>
              <a:t>/calmodulin-dependent protein kinases</a:t>
            </a:r>
          </a:p>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19</a:t>
            </a:fld>
            <a:endParaRPr lang="zh-CN" altLang="en-US"/>
          </a:p>
        </p:txBody>
      </p:sp>
    </p:spTree>
    <p:extLst>
      <p:ext uri="{BB962C8B-B14F-4D97-AF65-F5344CB8AC3E}">
        <p14:creationId xmlns:p14="http://schemas.microsoft.com/office/powerpoint/2010/main" val="2389199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a:t>
            </a:r>
            <a:r>
              <a:rPr lang="en-US" altLang="zh-CN" dirty="0"/>
              <a:t>11-7 </a:t>
            </a:r>
            <a:r>
              <a:rPr lang="zh-CN" altLang="en-US" dirty="0"/>
              <a:t>细胞表面受体介导的细胞信号转导系统的组成</a:t>
            </a:r>
          </a:p>
          <a:p>
            <a:r>
              <a:rPr lang="en-US" altLang="zh-CN" dirty="0"/>
              <a:t>1. </a:t>
            </a:r>
            <a:r>
              <a:rPr lang="zh-CN" altLang="en-US" dirty="0"/>
              <a:t>受体特异性识别并结合胞外信号分子被激活；</a:t>
            </a:r>
            <a:r>
              <a:rPr lang="en-US" altLang="zh-CN" dirty="0"/>
              <a:t>2. </a:t>
            </a:r>
            <a:r>
              <a:rPr lang="zh-CN" altLang="en-US" dirty="0"/>
              <a:t>信号初级跨</a:t>
            </a:r>
          </a:p>
          <a:p>
            <a:r>
              <a:rPr lang="zh-CN" altLang="en-US" dirty="0"/>
              <a:t>膜转导；</a:t>
            </a:r>
            <a:r>
              <a:rPr lang="en-US" altLang="zh-CN" dirty="0"/>
              <a:t>3. </a:t>
            </a:r>
            <a:r>
              <a:rPr lang="zh-CN" altLang="en-US" dirty="0"/>
              <a:t>通过胞内信号级联反应实现信号传播与放大；</a:t>
            </a:r>
            <a:r>
              <a:rPr lang="en-US" altLang="zh-CN" dirty="0"/>
              <a:t>4. </a:t>
            </a:r>
            <a:r>
              <a:rPr lang="zh-CN" altLang="en-US" dirty="0"/>
              <a:t>产生细</a:t>
            </a:r>
          </a:p>
          <a:p>
            <a:r>
              <a:rPr lang="zh-CN" altLang="en-US" dirty="0"/>
              <a:t>胞应答反应；</a:t>
            </a:r>
            <a:r>
              <a:rPr lang="en-US" altLang="zh-CN" dirty="0"/>
              <a:t>5. </a:t>
            </a:r>
            <a:r>
              <a:rPr lang="zh-CN" altLang="en-US" dirty="0"/>
              <a:t>细胞反应终止或下调（未表示）。</a:t>
            </a:r>
          </a:p>
        </p:txBody>
      </p:sp>
      <p:sp>
        <p:nvSpPr>
          <p:cNvPr id="4" name="灯片编号占位符 3"/>
          <p:cNvSpPr>
            <a:spLocks noGrp="1"/>
          </p:cNvSpPr>
          <p:nvPr>
            <p:ph type="sldNum" sz="quarter" idx="5"/>
          </p:nvPr>
        </p:nvSpPr>
        <p:spPr/>
        <p:txBody>
          <a:bodyPr/>
          <a:lstStyle/>
          <a:p>
            <a:fld id="{90D43F37-2748-4905-A8B9-FDF00943D166}" type="slidenum">
              <a:rPr lang="zh-CN" altLang="en-US" smtClean="0"/>
              <a:t>21</a:t>
            </a:fld>
            <a:endParaRPr lang="zh-CN" altLang="en-US"/>
          </a:p>
        </p:txBody>
      </p:sp>
    </p:spTree>
    <p:extLst>
      <p:ext uri="{BB962C8B-B14F-4D97-AF65-F5344CB8AC3E}">
        <p14:creationId xmlns:p14="http://schemas.microsoft.com/office/powerpoint/2010/main" val="1740476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22</a:t>
            </a:fld>
            <a:endParaRPr lang="zh-CN" altLang="en-US"/>
          </a:p>
        </p:txBody>
      </p:sp>
    </p:spTree>
    <p:extLst>
      <p:ext uri="{BB962C8B-B14F-4D97-AF65-F5344CB8AC3E}">
        <p14:creationId xmlns:p14="http://schemas.microsoft.com/office/powerpoint/2010/main" val="41697297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23</a:t>
            </a:fld>
            <a:endParaRPr lang="zh-CN" altLang="en-US"/>
          </a:p>
        </p:txBody>
      </p:sp>
    </p:spTree>
    <p:extLst>
      <p:ext uri="{BB962C8B-B14F-4D97-AF65-F5344CB8AC3E}">
        <p14:creationId xmlns:p14="http://schemas.microsoft.com/office/powerpoint/2010/main" val="3761693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a:extLst>
              <a:ext uri="{FF2B5EF4-FFF2-40B4-BE49-F238E27FC236}">
                <a16:creationId xmlns:a16="http://schemas.microsoft.com/office/drawing/2014/main" id="{42AECA16-195B-4AA0-A074-748BBD297EE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备注占位符 2">
            <a:extLst>
              <a:ext uri="{FF2B5EF4-FFF2-40B4-BE49-F238E27FC236}">
                <a16:creationId xmlns:a16="http://schemas.microsoft.com/office/drawing/2014/main" id="{A2D98621-893E-47DF-8071-0E097E52628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21508" name="灯片编号占位符 3">
            <a:extLst>
              <a:ext uri="{FF2B5EF4-FFF2-40B4-BE49-F238E27FC236}">
                <a16:creationId xmlns:a16="http://schemas.microsoft.com/office/drawing/2014/main" id="{FC8F4F83-6E97-4A09-BDDC-73F26AAE035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A7BF2E0C-1B46-407B-832D-E3ADC365D08B}" type="slidenum">
              <a:rPr lang="zh-CN" altLang="en-US" smtClean="0">
                <a:ea typeface="宋体" panose="02010600030101010101" pitchFamily="2" charset="-122"/>
              </a:rPr>
              <a:pPr/>
              <a:t>24</a:t>
            </a:fld>
            <a:endParaRPr lang="zh-CN" altLang="en-US">
              <a:ea typeface="宋体" panose="02010600030101010101" pitchFamily="2" charset="-122"/>
            </a:endParaRPr>
          </a:p>
        </p:txBody>
      </p:sp>
    </p:spTree>
    <p:extLst>
      <p:ext uri="{BB962C8B-B14F-4D97-AF65-F5344CB8AC3E}">
        <p14:creationId xmlns:p14="http://schemas.microsoft.com/office/powerpoint/2010/main" val="1885380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4</a:t>
            </a:fld>
            <a:endParaRPr lang="zh-CN" altLang="en-US"/>
          </a:p>
        </p:txBody>
      </p:sp>
    </p:spTree>
    <p:extLst>
      <p:ext uri="{BB962C8B-B14F-4D97-AF65-F5344CB8AC3E}">
        <p14:creationId xmlns:p14="http://schemas.microsoft.com/office/powerpoint/2010/main" val="7745081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a:extLst>
              <a:ext uri="{FF2B5EF4-FFF2-40B4-BE49-F238E27FC236}">
                <a16:creationId xmlns:a16="http://schemas.microsoft.com/office/drawing/2014/main" id="{18A8D02F-9140-4DDA-80AE-A2968712D90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备注占位符 2">
            <a:extLst>
              <a:ext uri="{FF2B5EF4-FFF2-40B4-BE49-F238E27FC236}">
                <a16:creationId xmlns:a16="http://schemas.microsoft.com/office/drawing/2014/main" id="{F01857CE-1128-4B43-AA41-FD622B68826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Figure 23-5 </a:t>
            </a:r>
            <a:r>
              <a:rPr lang="en-US" altLang="zh-CN" b="1"/>
              <a:t>Some Basic Types of Signaling Pathways. </a:t>
            </a:r>
            <a:r>
              <a:rPr lang="en-US" altLang="zh-CN"/>
              <a:t>There are many different types of signaling pathways, each beginning with the binding of a ligand by its corresponding receptor. These include </a:t>
            </a:r>
            <a:r>
              <a:rPr lang="en-US" altLang="zh-CN" b="1"/>
              <a:t>(a) </a:t>
            </a:r>
            <a:r>
              <a:rPr lang="en-US" altLang="zh-CN"/>
              <a:t>ligand-gated ion channels (see Chapter 22), </a:t>
            </a:r>
            <a:r>
              <a:rPr lang="en-US" altLang="zh-CN" b="1"/>
              <a:t>(b) </a:t>
            </a:r>
            <a:r>
              <a:rPr lang="en-US" altLang="zh-CN"/>
              <a:t>G protein–coupled receptors (GPCRs), </a:t>
            </a:r>
            <a:r>
              <a:rPr lang="en-US" altLang="zh-CN" b="1"/>
              <a:t>(c) </a:t>
            </a:r>
            <a:r>
              <a:rPr lang="en-US" altLang="zh-CN"/>
              <a:t>receptor kinases, and </a:t>
            </a:r>
            <a:r>
              <a:rPr lang="en-US" altLang="zh-CN" b="1"/>
              <a:t>(d) </a:t>
            </a:r>
            <a:r>
              <a:rPr lang="en-US" altLang="zh-CN"/>
              <a:t>nuclear receptors, such as steroid hormone receptors.</a:t>
            </a:r>
            <a:endParaRPr lang="zh-CN" altLang="en-US"/>
          </a:p>
        </p:txBody>
      </p:sp>
      <p:sp>
        <p:nvSpPr>
          <p:cNvPr id="24580" name="灯片编号占位符 3">
            <a:extLst>
              <a:ext uri="{FF2B5EF4-FFF2-40B4-BE49-F238E27FC236}">
                <a16:creationId xmlns:a16="http://schemas.microsoft.com/office/drawing/2014/main" id="{C5DF85DE-0443-41F2-9021-7C94AB9AE9B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73F6F496-1A86-4FAE-8639-DE7CEF45C49C}" type="slidenum">
              <a:rPr lang="zh-CN" altLang="en-US" smtClean="0"/>
              <a:pPr/>
              <a:t>25</a:t>
            </a:fld>
            <a:endParaRPr lang="zh-CN" altLang="en-US"/>
          </a:p>
        </p:txBody>
      </p:sp>
    </p:spTree>
    <p:extLst>
      <p:ext uri="{BB962C8B-B14F-4D97-AF65-F5344CB8AC3E}">
        <p14:creationId xmlns:p14="http://schemas.microsoft.com/office/powerpoint/2010/main" val="18171219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B2801E89-30CB-4747-A8F4-3B3D441BB66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176763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27</a:t>
            </a:fld>
            <a:endParaRPr lang="zh-CN" altLang="en-US"/>
          </a:p>
        </p:txBody>
      </p:sp>
    </p:spTree>
    <p:extLst>
      <p:ext uri="{BB962C8B-B14F-4D97-AF65-F5344CB8AC3E}">
        <p14:creationId xmlns:p14="http://schemas.microsoft.com/office/powerpoint/2010/main" val="23205051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28</a:t>
            </a:fld>
            <a:endParaRPr lang="zh-CN" altLang="en-US"/>
          </a:p>
        </p:txBody>
      </p:sp>
    </p:spTree>
    <p:extLst>
      <p:ext uri="{BB962C8B-B14F-4D97-AF65-F5344CB8AC3E}">
        <p14:creationId xmlns:p14="http://schemas.microsoft.com/office/powerpoint/2010/main" val="12947450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Bef>
                <a:spcPct val="0"/>
              </a:spcBef>
            </a:pPr>
            <a:r>
              <a:rPr lang="zh-CN" altLang="en-US" dirty="0"/>
              <a:t>含有</a:t>
            </a:r>
            <a:r>
              <a:rPr lang="en-US" altLang="zh-CN" b="1" dirty="0">
                <a:solidFill>
                  <a:srgbClr val="0033CC"/>
                </a:solidFill>
              </a:rPr>
              <a:t>7 </a:t>
            </a:r>
            <a:r>
              <a:rPr lang="zh-CN" altLang="en-US" b="1" dirty="0">
                <a:solidFill>
                  <a:srgbClr val="0033CC"/>
                </a:solidFill>
              </a:rPr>
              <a:t>个</a:t>
            </a:r>
            <a:r>
              <a:rPr lang="zh-CN" altLang="en-US" dirty="0"/>
              <a:t>疏水肽段形成的跨膜</a:t>
            </a:r>
            <a:r>
              <a:rPr lang="en-US" altLang="zh-CN" b="1" dirty="0">
                <a:solidFill>
                  <a:srgbClr val="0033CC"/>
                </a:solidFill>
              </a:rPr>
              <a:t>α </a:t>
            </a:r>
            <a:r>
              <a:rPr lang="zh-CN" altLang="en-US" b="1" dirty="0">
                <a:solidFill>
                  <a:srgbClr val="0033CC"/>
                </a:solidFill>
              </a:rPr>
              <a:t>螺旋区</a:t>
            </a:r>
            <a:r>
              <a:rPr lang="zh-CN" altLang="en-US" dirty="0"/>
              <a:t>和相似的三维结构，</a:t>
            </a:r>
            <a:r>
              <a:rPr lang="en-US" altLang="zh-CN" b="1" dirty="0">
                <a:solidFill>
                  <a:srgbClr val="0033CC"/>
                </a:solidFill>
              </a:rPr>
              <a:t>N </a:t>
            </a:r>
            <a:r>
              <a:rPr lang="zh-CN" altLang="en-US" b="1" dirty="0">
                <a:solidFill>
                  <a:srgbClr val="0033CC"/>
                </a:solidFill>
              </a:rPr>
              <a:t>端在细胞外侧</a:t>
            </a:r>
            <a:r>
              <a:rPr lang="zh-CN" altLang="en-US" dirty="0"/>
              <a:t>，</a:t>
            </a:r>
            <a:r>
              <a:rPr lang="en-US" altLang="zh-CN" b="1" dirty="0">
                <a:solidFill>
                  <a:srgbClr val="0033CC"/>
                </a:solidFill>
              </a:rPr>
              <a:t>C </a:t>
            </a:r>
            <a:r>
              <a:rPr lang="zh-CN" altLang="en-US" b="1" dirty="0">
                <a:solidFill>
                  <a:srgbClr val="0033CC"/>
                </a:solidFill>
              </a:rPr>
              <a:t>端在胞质侧</a:t>
            </a:r>
            <a:endParaRPr lang="en-US" altLang="zh-CN" b="1" dirty="0">
              <a:solidFill>
                <a:srgbClr val="0033CC"/>
              </a:solidFill>
            </a:endParaRPr>
          </a:p>
          <a:p>
            <a:pPr eaLnBrk="1" hangingPunct="1">
              <a:spcBef>
                <a:spcPct val="0"/>
              </a:spcBef>
            </a:pPr>
            <a:r>
              <a:rPr lang="zh-CN" altLang="zh-CN" dirty="0"/>
              <a:t>与</a:t>
            </a:r>
            <a:r>
              <a:rPr lang="en-US" altLang="zh-CN" dirty="0"/>
              <a:t>G </a:t>
            </a:r>
            <a:r>
              <a:rPr lang="zh-CN" altLang="zh-CN" dirty="0"/>
              <a:t>蛋白偶联受体相联系的效应蛋白的激活普遍机制 </a:t>
            </a:r>
            <a:r>
              <a:rPr lang="en-US" altLang="zh-CN" dirty="0"/>
              <a:t> </a:t>
            </a:r>
            <a:endParaRPr lang="zh-CN" altLang="zh-CN" dirty="0"/>
          </a:p>
          <a:p>
            <a:pPr eaLnBrk="1" hangingPunct="1">
              <a:spcBef>
                <a:spcPct val="0"/>
              </a:spcBef>
            </a:pPr>
            <a:r>
              <a:rPr lang="zh-CN" altLang="zh-CN" dirty="0"/>
              <a:t>三聚体</a:t>
            </a:r>
            <a:r>
              <a:rPr lang="en-US" altLang="zh-CN" dirty="0"/>
              <a:t>G </a:t>
            </a:r>
            <a:r>
              <a:rPr lang="zh-CN" altLang="zh-CN" dirty="0"/>
              <a:t>蛋白解离活化的步骤如下：</a:t>
            </a:r>
            <a:r>
              <a:rPr lang="en-US" altLang="zh-CN" dirty="0"/>
              <a:t>1. </a:t>
            </a:r>
            <a:r>
              <a:rPr lang="zh-CN" altLang="zh-CN" dirty="0"/>
              <a:t>配体（激素）结合诱发受体构象改变；</a:t>
            </a:r>
            <a:r>
              <a:rPr lang="en-US" altLang="zh-CN" dirty="0"/>
              <a:t>2. </a:t>
            </a:r>
            <a:r>
              <a:rPr lang="zh-CN" altLang="zh-CN" dirty="0"/>
              <a:t>活化受体与</a:t>
            </a:r>
            <a:r>
              <a:rPr lang="en-US" altLang="zh-CN" dirty="0"/>
              <a:t>Gα </a:t>
            </a:r>
            <a:r>
              <a:rPr lang="zh-CN" altLang="zh-CN" dirty="0"/>
              <a:t>亚基结合；</a:t>
            </a:r>
            <a:r>
              <a:rPr lang="en-US" altLang="zh-CN" dirty="0"/>
              <a:t>3. </a:t>
            </a:r>
            <a:r>
              <a:rPr lang="zh-CN" altLang="zh-CN" dirty="0"/>
              <a:t>活化的受体引发</a:t>
            </a:r>
            <a:r>
              <a:rPr lang="en-US" altLang="zh-CN" dirty="0"/>
              <a:t>Gα </a:t>
            </a:r>
            <a:r>
              <a:rPr lang="zh-CN" altLang="zh-CN" dirty="0"/>
              <a:t>亚基构象改 </a:t>
            </a:r>
            <a:r>
              <a:rPr lang="en-US" altLang="zh-CN" dirty="0"/>
              <a:t> </a:t>
            </a:r>
            <a:endParaRPr lang="zh-CN" altLang="zh-CN" dirty="0"/>
          </a:p>
          <a:p>
            <a:pPr eaLnBrk="1" hangingPunct="1">
              <a:spcBef>
                <a:spcPct val="0"/>
              </a:spcBef>
            </a:pPr>
            <a:r>
              <a:rPr lang="zh-CN" altLang="zh-CN" dirty="0"/>
              <a:t>变，致使</a:t>
            </a:r>
            <a:r>
              <a:rPr lang="en-US" altLang="zh-CN" dirty="0"/>
              <a:t>GDP </a:t>
            </a:r>
            <a:r>
              <a:rPr lang="zh-CN" altLang="zh-CN" dirty="0"/>
              <a:t>与</a:t>
            </a:r>
            <a:r>
              <a:rPr lang="en-US" altLang="zh-CN" dirty="0"/>
              <a:t>G </a:t>
            </a:r>
            <a:r>
              <a:rPr lang="zh-CN" altLang="zh-CN" dirty="0"/>
              <a:t>蛋白解离；</a:t>
            </a:r>
            <a:r>
              <a:rPr lang="en-US" altLang="zh-CN" dirty="0"/>
              <a:t>4. GTP </a:t>
            </a:r>
            <a:r>
              <a:rPr lang="zh-CN" altLang="zh-CN" dirty="0"/>
              <a:t>与</a:t>
            </a:r>
            <a:r>
              <a:rPr lang="en-US" altLang="zh-CN" dirty="0"/>
              <a:t>Gα </a:t>
            </a:r>
            <a:r>
              <a:rPr lang="zh-CN" altLang="zh-CN" dirty="0"/>
              <a:t>亚基结合，引发</a:t>
            </a:r>
            <a:r>
              <a:rPr lang="en-US" altLang="zh-CN" dirty="0"/>
              <a:t>Gα </a:t>
            </a:r>
            <a:r>
              <a:rPr lang="zh-CN" altLang="zh-CN" dirty="0"/>
              <a:t>亚基与受体和</a:t>
            </a:r>
            <a:r>
              <a:rPr lang="en-US" altLang="zh-CN" dirty="0"/>
              <a:t>Gβγ </a:t>
            </a:r>
            <a:r>
              <a:rPr lang="zh-CN" altLang="zh-CN" dirty="0"/>
              <a:t>亚基解离；</a:t>
            </a:r>
            <a:r>
              <a:rPr lang="en-US" altLang="zh-CN" dirty="0"/>
              <a:t>5. </a:t>
            </a:r>
            <a:r>
              <a:rPr lang="zh-CN" altLang="zh-CN" dirty="0"/>
              <a:t>配体</a:t>
            </a:r>
            <a:r>
              <a:rPr lang="en-US" altLang="zh-CN" dirty="0"/>
              <a:t>- </a:t>
            </a:r>
            <a:r>
              <a:rPr lang="zh-CN" altLang="zh-CN" dirty="0"/>
              <a:t>受体复合物解离，</a:t>
            </a:r>
            <a:r>
              <a:rPr lang="en-US" altLang="zh-CN" dirty="0"/>
              <a:t>Gα </a:t>
            </a:r>
            <a:r>
              <a:rPr lang="zh-CN" altLang="zh-CN" dirty="0"/>
              <a:t>亚基结合并激活效应 </a:t>
            </a:r>
            <a:r>
              <a:rPr lang="en-US" altLang="zh-CN" dirty="0"/>
              <a:t> </a:t>
            </a:r>
            <a:endParaRPr lang="zh-CN" altLang="zh-CN" dirty="0"/>
          </a:p>
          <a:p>
            <a:pPr eaLnBrk="1" hangingPunct="1">
              <a:spcBef>
                <a:spcPct val="0"/>
              </a:spcBef>
            </a:pPr>
            <a:r>
              <a:rPr lang="zh-CN" altLang="zh-CN" dirty="0"/>
              <a:t>蛋白；</a:t>
            </a:r>
            <a:r>
              <a:rPr lang="en-US" altLang="zh-CN" dirty="0"/>
              <a:t>6. GTP </a:t>
            </a:r>
            <a:r>
              <a:rPr lang="zh-CN" altLang="zh-CN" dirty="0"/>
              <a:t>水解成</a:t>
            </a:r>
            <a:r>
              <a:rPr lang="en-US" altLang="zh-CN" dirty="0"/>
              <a:t>GDP</a:t>
            </a:r>
            <a:r>
              <a:rPr lang="zh-CN" altLang="zh-CN" dirty="0"/>
              <a:t>，引发</a:t>
            </a:r>
            <a:r>
              <a:rPr lang="en-US" altLang="zh-CN" dirty="0"/>
              <a:t>Gα </a:t>
            </a:r>
            <a:r>
              <a:rPr lang="zh-CN" altLang="zh-CN" dirty="0"/>
              <a:t>亚基与效应蛋白解离并重新与</a:t>
            </a:r>
            <a:r>
              <a:rPr lang="en-US" altLang="zh-CN" dirty="0"/>
              <a:t>Gβγ </a:t>
            </a:r>
            <a:r>
              <a:rPr lang="zh-CN" altLang="zh-CN" dirty="0"/>
              <a:t>亚基结合，恢复到三聚体</a:t>
            </a:r>
            <a:r>
              <a:rPr lang="en-US" altLang="zh-CN" dirty="0"/>
              <a:t>G </a:t>
            </a:r>
            <a:r>
              <a:rPr lang="zh-CN" altLang="zh-CN" dirty="0"/>
              <a:t>蛋白的静息状态</a:t>
            </a:r>
            <a:endParaRPr lang="zh-CN" altLang="en-US" b="1" dirty="0">
              <a:solidFill>
                <a:srgbClr val="0033CC"/>
              </a:solidFill>
            </a:endParaRPr>
          </a:p>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29</a:t>
            </a:fld>
            <a:endParaRPr lang="zh-CN" altLang="en-US"/>
          </a:p>
        </p:txBody>
      </p:sp>
    </p:spTree>
    <p:extLst>
      <p:ext uri="{BB962C8B-B14F-4D97-AF65-F5344CB8AC3E}">
        <p14:creationId xmlns:p14="http://schemas.microsoft.com/office/powerpoint/2010/main" val="25121888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幻灯片图像占位符 1">
            <a:extLst>
              <a:ext uri="{FF2B5EF4-FFF2-40B4-BE49-F238E27FC236}">
                <a16:creationId xmlns:a16="http://schemas.microsoft.com/office/drawing/2014/main" id="{BB21D8FA-48EB-4151-82B8-42A9F4564E2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备注占位符 2">
            <a:extLst>
              <a:ext uri="{FF2B5EF4-FFF2-40B4-BE49-F238E27FC236}">
                <a16:creationId xmlns:a16="http://schemas.microsoft.com/office/drawing/2014/main" id="{E5877B69-BF00-4491-A445-8AC6E3487ED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b="1"/>
              <a:t>乙酰胆碱</a:t>
            </a:r>
            <a:r>
              <a:rPr lang="zh-CN" altLang="en-US"/>
              <a:t>（</a:t>
            </a:r>
            <a:r>
              <a:rPr lang="zh-CN" altLang="en-US">
                <a:hlinkClick r:id="rId3" tooltip="英语"/>
              </a:rPr>
              <a:t>英语</a:t>
            </a:r>
            <a:r>
              <a:rPr lang="zh-CN" altLang="en-US"/>
              <a:t>：</a:t>
            </a:r>
            <a:r>
              <a:rPr lang="en-US" altLang="zh-CN"/>
              <a:t>Acetylcholine</a:t>
            </a:r>
            <a:r>
              <a:rPr lang="zh-CN" altLang="en-US"/>
              <a:t>，分子式</a:t>
            </a:r>
            <a:r>
              <a:rPr lang="en-US" altLang="zh-CN">
                <a:hlinkClick r:id="rId4" tooltip="乙酰基"/>
              </a:rPr>
              <a:t>CH</a:t>
            </a:r>
            <a:r>
              <a:rPr lang="en-US" altLang="zh-CN" baseline="-25000">
                <a:hlinkClick r:id="rId4" tooltip="乙酰基"/>
              </a:rPr>
              <a:t>3</a:t>
            </a:r>
            <a:r>
              <a:rPr lang="en-US" altLang="zh-CN">
                <a:hlinkClick r:id="rId4" tooltip="乙酰基"/>
              </a:rPr>
              <a:t>CO</a:t>
            </a:r>
            <a:r>
              <a:rPr lang="en-US" altLang="zh-CN">
                <a:hlinkClick r:id="rId5" tooltip="氧"/>
              </a:rPr>
              <a:t>O</a:t>
            </a:r>
            <a:r>
              <a:rPr lang="en-US" altLang="zh-CN">
                <a:hlinkClick r:id="rId6" tooltip="亚甲基"/>
              </a:rPr>
              <a:t>CH</a:t>
            </a:r>
            <a:r>
              <a:rPr lang="en-US" altLang="zh-CN" baseline="-25000">
                <a:hlinkClick r:id="rId6" tooltip="亚甲基"/>
              </a:rPr>
              <a:t>2</a:t>
            </a:r>
            <a:r>
              <a:rPr lang="en-US" altLang="zh-CN">
                <a:hlinkClick r:id="rId6" tooltip="亚甲基"/>
              </a:rPr>
              <a:t>CH</a:t>
            </a:r>
            <a:r>
              <a:rPr lang="en-US" altLang="zh-CN" baseline="-25000">
                <a:hlinkClick r:id="rId6" tooltip="亚甲基"/>
              </a:rPr>
              <a:t>2</a:t>
            </a:r>
            <a:r>
              <a:rPr lang="en-US" altLang="zh-CN">
                <a:hlinkClick r:id="rId7" tooltip="氮"/>
              </a:rPr>
              <a:t>N</a:t>
            </a:r>
            <a:r>
              <a:rPr lang="en-US" altLang="zh-CN" baseline="30000"/>
              <a:t>+</a:t>
            </a:r>
            <a:r>
              <a:rPr lang="zh-CN" altLang="en-US"/>
              <a:t>（</a:t>
            </a:r>
            <a:r>
              <a:rPr lang="en-US" altLang="zh-CN">
                <a:hlinkClick r:id="rId8" tooltip="甲基"/>
              </a:rPr>
              <a:t>CH</a:t>
            </a:r>
            <a:r>
              <a:rPr lang="en-US" altLang="zh-CN" baseline="-25000">
                <a:hlinkClick r:id="rId8" tooltip="甲基"/>
              </a:rPr>
              <a:t>3</a:t>
            </a:r>
            <a:r>
              <a:rPr lang="zh-CN" altLang="en-US"/>
              <a:t>）</a:t>
            </a:r>
            <a:r>
              <a:rPr lang="en-US" altLang="zh-CN" baseline="-25000"/>
              <a:t>3</a:t>
            </a:r>
            <a:r>
              <a:rPr lang="zh-CN" altLang="en-US"/>
              <a:t>）为中枢及周边</a:t>
            </a:r>
            <a:r>
              <a:rPr lang="zh-CN" altLang="en-US">
                <a:hlinkClick r:id="rId9" tooltip="神经系统"/>
              </a:rPr>
              <a:t>神经系统</a:t>
            </a:r>
            <a:r>
              <a:rPr lang="zh-CN" altLang="en-US"/>
              <a:t>中常见的神经传导物质，于</a:t>
            </a:r>
            <a:r>
              <a:rPr lang="zh-CN" altLang="en-US">
                <a:hlinkClick r:id="rId10" tooltip="自主神经系统"/>
              </a:rPr>
              <a:t>自主神经系统</a:t>
            </a:r>
            <a:r>
              <a:rPr lang="zh-CN" altLang="en-US"/>
              <a:t>及</a:t>
            </a:r>
            <a:r>
              <a:rPr lang="zh-CN" altLang="en-US">
                <a:hlinkClick r:id="rId11" tooltip="躯体神经系统"/>
              </a:rPr>
              <a:t>体运动神经系统</a:t>
            </a:r>
            <a:r>
              <a:rPr lang="zh-CN" altLang="en-US"/>
              <a:t>中参与神经传导。乙酰胆碱由</a:t>
            </a:r>
            <a:r>
              <a:rPr lang="zh-CN" altLang="en-US">
                <a:hlinkClick r:id="rId12" tooltip="轴突"/>
              </a:rPr>
              <a:t>轴突</a:t>
            </a:r>
            <a:r>
              <a:rPr lang="zh-CN" altLang="en-US"/>
              <a:t>末梢释出之后，会穿过</a:t>
            </a:r>
            <a:r>
              <a:rPr lang="zh-CN" altLang="en-US">
                <a:hlinkClick r:id="rId13" tooltip="突触间隙（页面不存在）"/>
              </a:rPr>
              <a:t>突触间隙</a:t>
            </a:r>
            <a:r>
              <a:rPr lang="zh-CN" altLang="en-US"/>
              <a:t>和</a:t>
            </a:r>
            <a:r>
              <a:rPr lang="zh-CN" altLang="en-US">
                <a:hlinkClick r:id="rId14" tooltip="突触"/>
              </a:rPr>
              <a:t>突触</a:t>
            </a:r>
            <a:r>
              <a:rPr lang="zh-CN" altLang="en-US"/>
              <a:t>后神经元或运动终板的</a:t>
            </a:r>
            <a:r>
              <a:rPr lang="zh-CN" altLang="en-US">
                <a:hlinkClick r:id="rId15" tooltip="细胞膜"/>
              </a:rPr>
              <a:t>细胞膜</a:t>
            </a:r>
            <a:r>
              <a:rPr lang="zh-CN" altLang="en-US"/>
              <a:t>上之受体做结合。</a:t>
            </a:r>
            <a:endParaRPr lang="en-US" altLang="zh-CN"/>
          </a:p>
          <a:p>
            <a:endParaRPr lang="en-US" altLang="zh-CN"/>
          </a:p>
          <a:p>
            <a:r>
              <a:rPr lang="zh-CN" altLang="en-US" b="1"/>
              <a:t>肾上腺素</a:t>
            </a:r>
            <a:r>
              <a:rPr lang="zh-CN" altLang="en-US"/>
              <a:t>在心脏停止时用来刺激心脏，作用于心肌、传导系统和窦房结的</a:t>
            </a:r>
            <a:r>
              <a:rPr lang="en-US" altLang="zh-CN"/>
              <a:t>β1</a:t>
            </a:r>
            <a:r>
              <a:rPr lang="zh-CN" altLang="en-US"/>
              <a:t>受体，加强心肌收缩性，加速传导，加速心率，提高心肌的兴奋性。血管肾上腺素主要作用于小动脉及毛细血管前括约肌。在紧张的时候肾上腺素分泌增加导致脸红，手心出汗。</a:t>
            </a:r>
          </a:p>
        </p:txBody>
      </p:sp>
      <p:sp>
        <p:nvSpPr>
          <p:cNvPr id="123908" name="灯片编号占位符 3">
            <a:extLst>
              <a:ext uri="{FF2B5EF4-FFF2-40B4-BE49-F238E27FC236}">
                <a16:creationId xmlns:a16="http://schemas.microsoft.com/office/drawing/2014/main" id="{B7652C30-6507-406A-8B8D-EFD8734EDA3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3D6C3FD-498A-46F3-BD76-DF34314FF0EE}" type="slidenum">
              <a:rPr lang="zh-CN" altLang="en-US"/>
              <a:pPr/>
              <a:t>31</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32</a:t>
            </a:fld>
            <a:endParaRPr lang="zh-CN" altLang="en-US"/>
          </a:p>
        </p:txBody>
      </p:sp>
    </p:spTree>
    <p:extLst>
      <p:ext uri="{BB962C8B-B14F-4D97-AF65-F5344CB8AC3E}">
        <p14:creationId xmlns:p14="http://schemas.microsoft.com/office/powerpoint/2010/main" val="4273101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a:extLst>
              <a:ext uri="{FF2B5EF4-FFF2-40B4-BE49-F238E27FC236}">
                <a16:creationId xmlns:a16="http://schemas.microsoft.com/office/drawing/2014/main" id="{44CB6ADD-8A58-48A0-82D4-C2EC6E5B582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备注占位符 2">
            <a:extLst>
              <a:ext uri="{FF2B5EF4-FFF2-40B4-BE49-F238E27FC236}">
                <a16:creationId xmlns:a16="http://schemas.microsoft.com/office/drawing/2014/main" id="{CA2FAF74-8201-4FB9-9C6D-91BDAE89BD3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Figure 23-7 </a:t>
            </a:r>
            <a:r>
              <a:rPr lang="en-US" altLang="zh-CN" b="1"/>
              <a:t>The G Protein Activation/Inactivation Cycle. </a:t>
            </a:r>
            <a:r>
              <a:rPr lang="en-US" altLang="zh-CN"/>
              <a:t>When a G protein–coupled receptor binds a</a:t>
            </a:r>
          </a:p>
          <a:p>
            <a:r>
              <a:rPr lang="en-US" altLang="zh-CN"/>
              <a:t>ligand, it binds and activates a G protein. Its dissociated subunits can regulate target proteins. Hydrolysis of</a:t>
            </a:r>
          </a:p>
          <a:p>
            <a:r>
              <a:rPr lang="en-US" altLang="zh-CN"/>
              <a:t>GTP bound to Ga ultimately terminates the signal.</a:t>
            </a:r>
          </a:p>
          <a:p>
            <a:endParaRPr lang="zh-CN" altLang="en-US"/>
          </a:p>
        </p:txBody>
      </p:sp>
      <p:sp>
        <p:nvSpPr>
          <p:cNvPr id="43012" name="灯片编号占位符 3">
            <a:extLst>
              <a:ext uri="{FF2B5EF4-FFF2-40B4-BE49-F238E27FC236}">
                <a16:creationId xmlns:a16="http://schemas.microsoft.com/office/drawing/2014/main" id="{D0B07AE2-1E08-4644-BEC1-8375645BF7C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BB523C22-13AA-437C-8F24-0C2BE1A89665}" type="slidenum">
              <a:rPr lang="zh-CN" altLang="en-US" smtClean="0"/>
              <a:pPr/>
              <a:t>33</a:t>
            </a:fld>
            <a:endParaRPr lang="zh-CN" altLang="en-US"/>
          </a:p>
        </p:txBody>
      </p:sp>
    </p:spTree>
    <p:extLst>
      <p:ext uri="{BB962C8B-B14F-4D97-AF65-F5344CB8AC3E}">
        <p14:creationId xmlns:p14="http://schemas.microsoft.com/office/powerpoint/2010/main" val="16804731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34</a:t>
            </a:fld>
            <a:endParaRPr lang="zh-CN" altLang="en-US"/>
          </a:p>
        </p:txBody>
      </p:sp>
    </p:spTree>
    <p:extLst>
      <p:ext uri="{BB962C8B-B14F-4D97-AF65-F5344CB8AC3E}">
        <p14:creationId xmlns:p14="http://schemas.microsoft.com/office/powerpoint/2010/main" val="18344726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35</a:t>
            </a:fld>
            <a:endParaRPr lang="zh-CN" altLang="en-US"/>
          </a:p>
        </p:txBody>
      </p:sp>
    </p:spTree>
    <p:extLst>
      <p:ext uri="{BB962C8B-B14F-4D97-AF65-F5344CB8AC3E}">
        <p14:creationId xmlns:p14="http://schemas.microsoft.com/office/powerpoint/2010/main" val="2300980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5</a:t>
            </a:fld>
            <a:endParaRPr lang="zh-CN" altLang="en-US"/>
          </a:p>
        </p:txBody>
      </p:sp>
    </p:spTree>
    <p:extLst>
      <p:ext uri="{BB962C8B-B14F-4D97-AF65-F5344CB8AC3E}">
        <p14:creationId xmlns:p14="http://schemas.microsoft.com/office/powerpoint/2010/main" val="13308818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a:extLst>
              <a:ext uri="{FF2B5EF4-FFF2-40B4-BE49-F238E27FC236}">
                <a16:creationId xmlns:a16="http://schemas.microsoft.com/office/drawing/2014/main" id="{8E76893D-FE62-4E66-817A-60F760B7F74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备注占位符 2">
            <a:extLst>
              <a:ext uri="{FF2B5EF4-FFF2-40B4-BE49-F238E27FC236}">
                <a16:creationId xmlns:a16="http://schemas.microsoft.com/office/drawing/2014/main" id="{65C077AB-F3B2-4A1F-A897-2CCBE6F4A8A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抗利尿激素</a:t>
            </a:r>
            <a:r>
              <a:rPr lang="en-US" altLang="zh-CN" dirty="0"/>
              <a:t>(Antidiuretic Hormone, ADH),</a:t>
            </a:r>
            <a:r>
              <a:rPr lang="zh-CN" altLang="en-US" dirty="0"/>
              <a:t>又称精胺酸血管加压素</a:t>
            </a:r>
            <a:r>
              <a:rPr lang="en-US" altLang="zh-CN" dirty="0"/>
              <a:t>(Arginine Vasopressin, AVP)</a:t>
            </a:r>
            <a:endParaRPr lang="zh-CN" altLang="en-US" dirty="0"/>
          </a:p>
        </p:txBody>
      </p:sp>
      <p:sp>
        <p:nvSpPr>
          <p:cNvPr id="49156" name="灯片编号占位符 3">
            <a:extLst>
              <a:ext uri="{FF2B5EF4-FFF2-40B4-BE49-F238E27FC236}">
                <a16:creationId xmlns:a16="http://schemas.microsoft.com/office/drawing/2014/main" id="{13AF18F2-B0D0-4674-882B-75270139A50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18993B8A-61E0-4DA0-BE3A-1F173BCBE590}" type="slidenum">
              <a:rPr lang="zh-CN" altLang="en-US" smtClean="0">
                <a:ea typeface="宋体" panose="02010600030101010101" pitchFamily="2" charset="-122"/>
              </a:rPr>
              <a:pPr/>
              <a:t>36</a:t>
            </a:fld>
            <a:endParaRPr lang="zh-CN" altLang="en-US">
              <a:ea typeface="宋体" panose="02010600030101010101" pitchFamily="2" charset="-122"/>
            </a:endParaRPr>
          </a:p>
        </p:txBody>
      </p:sp>
    </p:spTree>
    <p:extLst>
      <p:ext uri="{BB962C8B-B14F-4D97-AF65-F5344CB8AC3E}">
        <p14:creationId xmlns:p14="http://schemas.microsoft.com/office/powerpoint/2010/main" val="32621784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38</a:t>
            </a:fld>
            <a:endParaRPr lang="zh-CN" altLang="en-US"/>
          </a:p>
        </p:txBody>
      </p:sp>
    </p:spTree>
    <p:extLst>
      <p:ext uri="{BB962C8B-B14F-4D97-AF65-F5344CB8AC3E}">
        <p14:creationId xmlns:p14="http://schemas.microsoft.com/office/powerpoint/2010/main" val="511155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幻灯片图像占位符 1">
            <a:extLst>
              <a:ext uri="{FF2B5EF4-FFF2-40B4-BE49-F238E27FC236}">
                <a16:creationId xmlns:a16="http://schemas.microsoft.com/office/drawing/2014/main" id="{FFC19E90-90EE-4A02-AD37-D2DAC09230A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备注占位符 2">
            <a:extLst>
              <a:ext uri="{FF2B5EF4-FFF2-40B4-BE49-F238E27FC236}">
                <a16:creationId xmlns:a16="http://schemas.microsoft.com/office/drawing/2014/main" id="{4F55E306-D732-48A6-8326-D80EFB74D6A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PKA</a:t>
            </a:r>
            <a:r>
              <a:rPr lang="zh-CN" altLang="en-US"/>
              <a:t>磷酸化底物的保守序列。很多激酶都有类似的保守序列。</a:t>
            </a:r>
            <a:r>
              <a:rPr lang="en-US" altLang="zh-CN"/>
              <a:t>PKA</a:t>
            </a:r>
            <a:r>
              <a:rPr lang="zh-CN" altLang="en-US"/>
              <a:t>通过磷酸化不同底物来实现在细胞内的不同功能。</a:t>
            </a:r>
          </a:p>
        </p:txBody>
      </p:sp>
      <p:sp>
        <p:nvSpPr>
          <p:cNvPr id="126980" name="灯片编号占位符 3">
            <a:extLst>
              <a:ext uri="{FF2B5EF4-FFF2-40B4-BE49-F238E27FC236}">
                <a16:creationId xmlns:a16="http://schemas.microsoft.com/office/drawing/2014/main" id="{4351DED8-32B2-42E4-A78B-5342E9AA92F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96ADA7E-E0B5-42A0-B7E6-A59D98CFD6E0}" type="slidenum">
              <a:rPr lang="zh-CN" altLang="en-US"/>
              <a:pPr/>
              <a:t>41</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幻灯片图像占位符 1">
            <a:extLst>
              <a:ext uri="{FF2B5EF4-FFF2-40B4-BE49-F238E27FC236}">
                <a16:creationId xmlns:a16="http://schemas.microsoft.com/office/drawing/2014/main" id="{6748CFEE-E84E-4326-8092-71C5A9B14E5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3" name="备注占位符 2">
            <a:extLst>
              <a:ext uri="{FF2B5EF4-FFF2-40B4-BE49-F238E27FC236}">
                <a16:creationId xmlns:a16="http://schemas.microsoft.com/office/drawing/2014/main" id="{27976904-C466-40FF-80AD-BA835A00755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cAMP-PKA </a:t>
            </a:r>
            <a:r>
              <a:rPr lang="zh-CN" altLang="zh-CN"/>
              <a:t>信号对肝和肌细胞糖原代谢的调节 </a:t>
            </a:r>
            <a:r>
              <a:rPr lang="en-US" altLang="zh-CN"/>
              <a:t> </a:t>
            </a:r>
            <a:endParaRPr lang="zh-CN" altLang="zh-CN"/>
          </a:p>
          <a:p>
            <a:pPr eaLnBrk="1" hangingPunct="1">
              <a:spcBef>
                <a:spcPct val="0"/>
              </a:spcBef>
            </a:pPr>
            <a:r>
              <a:rPr lang="en-US" altLang="zh-CN"/>
              <a:t>PKA: </a:t>
            </a:r>
            <a:r>
              <a:rPr lang="zh-CN" altLang="zh-CN"/>
              <a:t>蛋白激酶</a:t>
            </a:r>
            <a:r>
              <a:rPr lang="en-US" altLang="zh-CN"/>
              <a:t>A</a:t>
            </a:r>
            <a:r>
              <a:rPr lang="zh-CN" altLang="zh-CN"/>
              <a:t>；</a:t>
            </a:r>
            <a:r>
              <a:rPr lang="en-US" altLang="zh-CN"/>
              <a:t>PP: </a:t>
            </a:r>
            <a:r>
              <a:rPr lang="zh-CN" altLang="zh-CN"/>
              <a:t>磷蛋白磷酸酶；</a:t>
            </a:r>
            <a:r>
              <a:rPr lang="en-US" altLang="zh-CN"/>
              <a:t>GPK: </a:t>
            </a:r>
            <a:r>
              <a:rPr lang="zh-CN" altLang="zh-CN"/>
              <a:t>糖原磷酸化酶激酶；</a:t>
            </a:r>
            <a:r>
              <a:rPr lang="en-US" altLang="zh-CN"/>
              <a:t>GP: </a:t>
            </a:r>
            <a:r>
              <a:rPr lang="zh-CN" altLang="zh-CN"/>
              <a:t>糖原磷酸化酶；</a:t>
            </a:r>
            <a:r>
              <a:rPr lang="en-US" altLang="zh-CN"/>
              <a:t>GS: </a:t>
            </a:r>
            <a:r>
              <a:rPr lang="zh-CN" altLang="zh-CN"/>
              <a:t>糖原合酶；</a:t>
            </a:r>
            <a:r>
              <a:rPr lang="en-US" altLang="zh-CN"/>
              <a:t>IP: </a:t>
            </a:r>
            <a:r>
              <a:rPr lang="zh-CN" altLang="zh-CN"/>
              <a:t>磷蛋白磷酸酶抑制蛋白；</a:t>
            </a:r>
            <a:r>
              <a:rPr lang="en-US" altLang="zh-CN"/>
              <a:t>G-1-P: </a:t>
            </a:r>
            <a:r>
              <a:rPr lang="zh-CN" altLang="zh-CN"/>
              <a:t>葡</a:t>
            </a:r>
            <a:r>
              <a:rPr lang="zh-CN" altLang="en-US"/>
              <a:t>萄</a:t>
            </a:r>
            <a:r>
              <a:rPr lang="zh-CN" altLang="zh-CN"/>
              <a:t>糖</a:t>
            </a:r>
            <a:r>
              <a:rPr lang="en-US" altLang="zh-CN"/>
              <a:t>-1-</a:t>
            </a:r>
            <a:r>
              <a:rPr lang="zh-CN" altLang="zh-CN"/>
              <a:t>磷酸。</a:t>
            </a:r>
            <a:endParaRPr lang="en-US" altLang="zh-CN"/>
          </a:p>
          <a:p>
            <a:pPr eaLnBrk="1" hangingPunct="1">
              <a:spcBef>
                <a:spcPct val="0"/>
              </a:spcBef>
            </a:pPr>
            <a:r>
              <a:rPr lang="zh-CN" altLang="en-US"/>
              <a:t>咖啡因的作用。</a:t>
            </a:r>
            <a:r>
              <a:rPr lang="zh-CN" altLang="zh-CN"/>
              <a:t> </a:t>
            </a:r>
            <a:r>
              <a:rPr lang="en-US" altLang="zh-CN"/>
              <a:t> </a:t>
            </a:r>
            <a:endParaRPr lang="zh-CN" altLang="zh-CN"/>
          </a:p>
          <a:p>
            <a:pPr eaLnBrk="1" hangingPunct="1">
              <a:spcBef>
                <a:spcPct val="0"/>
              </a:spcBef>
            </a:pPr>
            <a:endParaRPr lang="zh-CN" altLang="en-US"/>
          </a:p>
        </p:txBody>
      </p:sp>
      <p:sp>
        <p:nvSpPr>
          <p:cNvPr id="128004" name="灯片编号占位符 3">
            <a:extLst>
              <a:ext uri="{FF2B5EF4-FFF2-40B4-BE49-F238E27FC236}">
                <a16:creationId xmlns:a16="http://schemas.microsoft.com/office/drawing/2014/main" id="{E9B7035F-880E-4A50-8783-D9D55E45AD0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fld id="{16D5B228-1A38-482C-ACBE-D280A5F8D0F7}" type="slidenum">
              <a:rPr lang="zh-CN" altLang="en-US"/>
              <a:pPr eaLnBrk="0" hangingPunct="0"/>
              <a:t>42</a:t>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幻灯片图像占位符 1">
            <a:extLst>
              <a:ext uri="{FF2B5EF4-FFF2-40B4-BE49-F238E27FC236}">
                <a16:creationId xmlns:a16="http://schemas.microsoft.com/office/drawing/2014/main" id="{190AD493-60D1-42BB-8E6E-F46EDD13B56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备注占位符 2">
            <a:extLst>
              <a:ext uri="{FF2B5EF4-FFF2-40B4-BE49-F238E27FC236}">
                <a16:creationId xmlns:a16="http://schemas.microsoft.com/office/drawing/2014/main" id="{62A3A653-C34B-4473-BEBF-6120CCC3A0E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cAMP-PKA </a:t>
            </a:r>
            <a:r>
              <a:rPr lang="zh-CN" altLang="zh-CN"/>
              <a:t>信号通路对基因转录的激活活化的</a:t>
            </a:r>
            <a:r>
              <a:rPr lang="en-US" altLang="zh-CN"/>
              <a:t>PKA </a:t>
            </a:r>
            <a:r>
              <a:rPr lang="zh-CN" altLang="zh-CN"/>
              <a:t>磷酸化基因调控蛋白，进而激活靶基因转录。 </a:t>
            </a:r>
            <a:r>
              <a:rPr lang="en-US" altLang="zh-CN"/>
              <a:t> </a:t>
            </a:r>
            <a:endParaRPr lang="zh-CN" altLang="zh-CN"/>
          </a:p>
          <a:p>
            <a:pPr eaLnBrk="1" hangingPunct="1">
              <a:spcBef>
                <a:spcPct val="0"/>
              </a:spcBef>
            </a:pPr>
            <a:endParaRPr lang="zh-CN" altLang="en-US"/>
          </a:p>
        </p:txBody>
      </p:sp>
      <p:sp>
        <p:nvSpPr>
          <p:cNvPr id="129028" name="灯片编号占位符 3">
            <a:extLst>
              <a:ext uri="{FF2B5EF4-FFF2-40B4-BE49-F238E27FC236}">
                <a16:creationId xmlns:a16="http://schemas.microsoft.com/office/drawing/2014/main" id="{F2AD496F-AAEA-4A2A-8686-6013D47D759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fld id="{CB4FEAF7-DC69-4414-A39A-E109E47EF757}" type="slidenum">
              <a:rPr lang="zh-CN" altLang="en-US"/>
              <a:pPr eaLnBrk="0" hangingPunct="0"/>
              <a:t>43</a:t>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幻灯片图像占位符 1">
            <a:extLst>
              <a:ext uri="{FF2B5EF4-FFF2-40B4-BE49-F238E27FC236}">
                <a16:creationId xmlns:a16="http://schemas.microsoft.com/office/drawing/2014/main" id="{B25819EA-75B2-4211-B592-00800DD1FB4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备注占位符 2">
            <a:extLst>
              <a:ext uri="{FF2B5EF4-FFF2-40B4-BE49-F238E27FC236}">
                <a16:creationId xmlns:a16="http://schemas.microsoft.com/office/drawing/2014/main" id="{5C5F5863-EA45-44FF-B2EE-CEF91753522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30052" name="灯片编号占位符 3">
            <a:extLst>
              <a:ext uri="{FF2B5EF4-FFF2-40B4-BE49-F238E27FC236}">
                <a16:creationId xmlns:a16="http://schemas.microsoft.com/office/drawing/2014/main" id="{BB1AC455-0B67-4617-9A1F-F0C093BF6E7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86E29EF-7CE0-41F7-98B2-8CF514CFFBFC}" type="slidenum">
              <a:rPr lang="zh-CN" altLang="en-US"/>
              <a:pPr/>
              <a:t>44</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a:extLst>
              <a:ext uri="{FF2B5EF4-FFF2-40B4-BE49-F238E27FC236}">
                <a16:creationId xmlns:a16="http://schemas.microsoft.com/office/drawing/2014/main" id="{40C6DCE2-C99E-487E-BCCF-B1B9D5B8806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备注占位符 2">
            <a:extLst>
              <a:ext uri="{FF2B5EF4-FFF2-40B4-BE49-F238E27FC236}">
                <a16:creationId xmlns:a16="http://schemas.microsoft.com/office/drawing/2014/main" id="{BE3CBCD4-B05A-4236-BD7F-1CA42122CCD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IP3-Ca2+ </a:t>
            </a:r>
            <a:r>
              <a:rPr lang="zh-CN" altLang="zh-CN"/>
              <a:t>和</a:t>
            </a:r>
            <a:r>
              <a:rPr lang="en-US" altLang="zh-CN"/>
              <a:t>DAG-PKC </a:t>
            </a:r>
            <a:r>
              <a:rPr lang="zh-CN" altLang="zh-CN"/>
              <a:t>双信使信号通路 </a:t>
            </a:r>
            <a:r>
              <a:rPr lang="en-US" altLang="zh-CN"/>
              <a:t> </a:t>
            </a:r>
            <a:endParaRPr lang="zh-CN" altLang="zh-CN"/>
          </a:p>
          <a:p>
            <a:pPr eaLnBrk="1" hangingPunct="1">
              <a:spcBef>
                <a:spcPct val="0"/>
              </a:spcBef>
            </a:pPr>
            <a:endParaRPr lang="zh-CN" altLang="en-US"/>
          </a:p>
        </p:txBody>
      </p:sp>
      <p:sp>
        <p:nvSpPr>
          <p:cNvPr id="131076" name="灯片编号占位符 3">
            <a:extLst>
              <a:ext uri="{FF2B5EF4-FFF2-40B4-BE49-F238E27FC236}">
                <a16:creationId xmlns:a16="http://schemas.microsoft.com/office/drawing/2014/main" id="{8AB662C1-C992-4E20-AB44-D0E72E4AF1C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fld id="{EE36695F-A867-4EC6-A79B-2AFA03883F53}" type="slidenum">
              <a:rPr lang="zh-CN" altLang="en-US"/>
              <a:pPr eaLnBrk="0" hangingPunct="0"/>
              <a:t>45</a:t>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B2801E89-30CB-4747-A8F4-3B3D441BB66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46</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0097195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47</a:t>
            </a:fld>
            <a:endParaRPr lang="zh-CN" altLang="en-US"/>
          </a:p>
        </p:txBody>
      </p:sp>
    </p:spTree>
    <p:extLst>
      <p:ext uri="{BB962C8B-B14F-4D97-AF65-F5344CB8AC3E}">
        <p14:creationId xmlns:p14="http://schemas.microsoft.com/office/powerpoint/2010/main" val="33902331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r>
              <a:rPr lang="zh-CN" altLang="en-US" dirty="0"/>
              <a:t>图</a:t>
            </a:r>
            <a:r>
              <a:rPr lang="en-US" altLang="zh-CN" dirty="0"/>
              <a:t>11-25 </a:t>
            </a:r>
            <a:r>
              <a:rPr lang="zh-CN" altLang="en-US" dirty="0"/>
              <a:t>受体酪氨酸激酶（</a:t>
            </a:r>
            <a:r>
              <a:rPr lang="en-US" altLang="zh-CN" dirty="0"/>
              <a:t>RTKs</a:t>
            </a:r>
            <a:r>
              <a:rPr lang="zh-CN" altLang="en-US" dirty="0"/>
              <a:t>）的</a:t>
            </a:r>
            <a:r>
              <a:rPr lang="en-US" altLang="zh-CN" dirty="0"/>
              <a:t>7 </a:t>
            </a:r>
            <a:r>
              <a:rPr lang="zh-CN" altLang="en-US" dirty="0"/>
              <a:t>个亚族</a:t>
            </a:r>
          </a:p>
          <a:p>
            <a:pPr eaLnBrk="1" hangingPunct="1">
              <a:spcBef>
                <a:spcPct val="0"/>
              </a:spcBef>
            </a:pPr>
            <a:r>
              <a:rPr lang="zh-CN" altLang="en-US" dirty="0"/>
              <a:t>每个亚族只标示了</a:t>
            </a:r>
            <a:r>
              <a:rPr lang="en-US" altLang="zh-CN" dirty="0"/>
              <a:t>1</a:t>
            </a:r>
            <a:r>
              <a:rPr lang="zh-CN" altLang="en-US" dirty="0"/>
              <a:t>～</a:t>
            </a:r>
            <a:r>
              <a:rPr lang="en-US" altLang="zh-CN" dirty="0"/>
              <a:t>2 </a:t>
            </a:r>
            <a:r>
              <a:rPr lang="zh-CN" altLang="en-US" dirty="0"/>
              <a:t>个成员：表皮生长因子（</a:t>
            </a:r>
            <a:r>
              <a:rPr lang="en-US" altLang="zh-CN" dirty="0"/>
              <a:t>EGF</a:t>
            </a:r>
            <a:r>
              <a:rPr lang="zh-CN" altLang="en-US" dirty="0"/>
              <a:t>）受体、胰岛素和胰岛素样生长因子</a:t>
            </a:r>
            <a:r>
              <a:rPr lang="en-US" altLang="zh-CN" dirty="0"/>
              <a:t>-1</a:t>
            </a:r>
            <a:r>
              <a:rPr lang="zh-CN" altLang="en-US" dirty="0"/>
              <a:t>（</a:t>
            </a:r>
            <a:r>
              <a:rPr lang="en-US" altLang="zh-CN" dirty="0"/>
              <a:t>IGF-1</a:t>
            </a:r>
            <a:r>
              <a:rPr lang="zh-CN" altLang="en-US" dirty="0"/>
              <a:t>）受体、神经生长因子（</a:t>
            </a:r>
            <a:r>
              <a:rPr lang="en-US" altLang="zh-CN" dirty="0"/>
              <a:t>NGF</a:t>
            </a:r>
            <a:r>
              <a:rPr lang="zh-CN" altLang="en-US" dirty="0"/>
              <a:t>）受体、血小板衍生生长因子（</a:t>
            </a:r>
            <a:r>
              <a:rPr lang="en-US" altLang="zh-CN" dirty="0"/>
              <a:t>PDGF</a:t>
            </a:r>
            <a:r>
              <a:rPr lang="zh-CN" altLang="en-US" dirty="0"/>
              <a:t>）和巨噬细胞集落刺激因子（</a:t>
            </a:r>
            <a:r>
              <a:rPr lang="en-US" altLang="zh-CN" dirty="0"/>
              <a:t>M-CSF</a:t>
            </a:r>
            <a:r>
              <a:rPr lang="zh-CN" altLang="en-US" dirty="0"/>
              <a:t>）受体、成纤维细胞生长因子（</a:t>
            </a:r>
            <a:r>
              <a:rPr lang="en-US" altLang="zh-CN" dirty="0"/>
              <a:t>FGF</a:t>
            </a:r>
            <a:r>
              <a:rPr lang="zh-CN" altLang="en-US" dirty="0"/>
              <a:t>）受体、血管内皮生长因子（</a:t>
            </a:r>
            <a:r>
              <a:rPr lang="en-US" altLang="zh-CN" dirty="0"/>
              <a:t>VEGF</a:t>
            </a:r>
            <a:r>
              <a:rPr lang="zh-CN" altLang="en-US" dirty="0"/>
              <a:t>）受体和肝配蛋白</a:t>
            </a:r>
            <a:r>
              <a:rPr lang="en-US" altLang="zh-CN" dirty="0"/>
              <a:t>Eph </a:t>
            </a:r>
            <a:r>
              <a:rPr lang="zh-CN" altLang="en-US" dirty="0"/>
              <a:t>受体亚族。肝配蛋白（</a:t>
            </a:r>
            <a:r>
              <a:rPr lang="en-US" altLang="zh-CN" dirty="0"/>
              <a:t>Ephrin</a:t>
            </a:r>
            <a:r>
              <a:rPr lang="zh-CN" altLang="en-US" dirty="0"/>
              <a:t>，</a:t>
            </a:r>
            <a:r>
              <a:rPr lang="en-US" altLang="zh-CN" dirty="0"/>
              <a:t>Eph</a:t>
            </a:r>
            <a:r>
              <a:rPr lang="zh-CN" altLang="en-US" dirty="0"/>
              <a:t>）受体亚族是一大类与膜结合配体相互作用的受体，人类基因组中已鉴定</a:t>
            </a:r>
            <a:r>
              <a:rPr lang="en-US" altLang="zh-CN" dirty="0"/>
              <a:t>8 </a:t>
            </a:r>
            <a:r>
              <a:rPr lang="zh-CN" altLang="en-US" dirty="0"/>
              <a:t>个成员，主要功能是刺激血管发生、指导细胞和轴突迁移。在一些亚族中酪氨酸蛋白激酶的结构域被激酶插入区所中断。关于富含半胱氨酸和类免疫球蛋白结构域的功能意义尚不清楚</a:t>
            </a:r>
          </a:p>
        </p:txBody>
      </p:sp>
      <p:sp>
        <p:nvSpPr>
          <p:cNvPr id="4" name="灯片编号占位符 3"/>
          <p:cNvSpPr>
            <a:spLocks noGrp="1"/>
          </p:cNvSpPr>
          <p:nvPr>
            <p:ph type="sldNum" sz="quarter" idx="5"/>
          </p:nvPr>
        </p:nvSpPr>
        <p:spPr/>
        <p:txBody>
          <a:bodyPr/>
          <a:lstStyle/>
          <a:p>
            <a:fld id="{90D43F37-2748-4905-A8B9-FDF00943D166}" type="slidenum">
              <a:rPr lang="zh-CN" altLang="en-US" smtClean="0"/>
              <a:t>48</a:t>
            </a:fld>
            <a:endParaRPr lang="zh-CN" altLang="en-US"/>
          </a:p>
        </p:txBody>
      </p:sp>
    </p:spTree>
    <p:extLst>
      <p:ext uri="{BB962C8B-B14F-4D97-AF65-F5344CB8AC3E}">
        <p14:creationId xmlns:p14="http://schemas.microsoft.com/office/powerpoint/2010/main" val="1887846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lnSpc>
                <a:spcPts val="2400"/>
              </a:lnSpc>
            </a:pPr>
            <a:r>
              <a:rPr lang="zh-CN" altLang="en-US" sz="1400" b="1" dirty="0">
                <a:solidFill>
                  <a:srgbClr val="0033CC"/>
                </a:solidFill>
                <a:latin typeface="Arial" panose="020B0604020202020204" pitchFamily="34" charset="0"/>
                <a:ea typeface="微软雅黑" panose="020B0503020204020204" pitchFamily="34" charset="-122"/>
              </a:rPr>
              <a:t>图</a:t>
            </a:r>
            <a:r>
              <a:rPr lang="en-US" altLang="zh-CN" sz="1400" b="1" dirty="0">
                <a:solidFill>
                  <a:srgbClr val="0033CC"/>
                </a:solidFill>
                <a:latin typeface="Arial" panose="020B0604020202020204" pitchFamily="34" charset="0"/>
                <a:ea typeface="微软雅黑" panose="020B0503020204020204" pitchFamily="34" charset="-122"/>
              </a:rPr>
              <a:t>11-1 </a:t>
            </a:r>
            <a:r>
              <a:rPr lang="zh-CN" altLang="en-US" sz="1400" b="1" dirty="0">
                <a:solidFill>
                  <a:srgbClr val="0033CC"/>
                </a:solidFill>
                <a:latin typeface="Arial" panose="020B0604020202020204" pitchFamily="34" charset="0"/>
                <a:ea typeface="微软雅黑" panose="020B0503020204020204" pitchFamily="34" charset="-122"/>
              </a:rPr>
              <a:t>不同类型的细胞间通讯方式</a:t>
            </a:r>
          </a:p>
          <a:p>
            <a:pPr algn="l">
              <a:lnSpc>
                <a:spcPts val="2400"/>
              </a:lnSpc>
            </a:pPr>
            <a:r>
              <a:rPr lang="en-US" altLang="zh-CN" sz="1200" dirty="0">
                <a:latin typeface="Arial" panose="020B0604020202020204" pitchFamily="34" charset="0"/>
                <a:ea typeface="微软雅黑" panose="020B0503020204020204" pitchFamily="34" charset="-122"/>
              </a:rPr>
              <a:t>A. </a:t>
            </a:r>
            <a:r>
              <a:rPr lang="zh-CN" altLang="en-US" sz="1200" dirty="0">
                <a:latin typeface="Arial" panose="020B0604020202020204" pitchFamily="34" charset="0"/>
                <a:ea typeface="微软雅黑" panose="020B0503020204020204" pitchFamily="34" charset="-122"/>
              </a:rPr>
              <a:t>内分泌：由内分泌腺产生的激素，分泌进入血液循环，作用于相应的靶器官；</a:t>
            </a:r>
            <a:r>
              <a:rPr lang="en-US" altLang="zh-CN" sz="1200" dirty="0">
                <a:latin typeface="Arial" panose="020B0604020202020204" pitchFamily="34" charset="0"/>
                <a:ea typeface="微软雅黑" panose="020B0503020204020204" pitchFamily="34" charset="-122"/>
              </a:rPr>
              <a:t>B. </a:t>
            </a:r>
            <a:r>
              <a:rPr lang="zh-CN" altLang="en-US" sz="1200" dirty="0">
                <a:latin typeface="Arial" panose="020B0604020202020204" pitchFamily="34" charset="0"/>
                <a:ea typeface="微软雅黑" panose="020B0503020204020204" pitchFamily="34" charset="-122"/>
              </a:rPr>
              <a:t>旁分泌：信号细胞分泌局部化学介质释放到细胞外液中，作用于邻近的靶细胞，其作用距离只有几个微米；</a:t>
            </a:r>
            <a:r>
              <a:rPr lang="en-US" altLang="zh-CN" sz="1200" dirty="0">
                <a:latin typeface="Arial" panose="020B0604020202020204" pitchFamily="34" charset="0"/>
                <a:ea typeface="微软雅黑" panose="020B0503020204020204" pitchFamily="34" charset="-122"/>
              </a:rPr>
              <a:t>C. </a:t>
            </a:r>
            <a:r>
              <a:rPr lang="zh-CN" altLang="en-US" sz="1200" dirty="0">
                <a:latin typeface="Arial" panose="020B0604020202020204" pitchFamily="34" charset="0"/>
                <a:ea typeface="微软雅黑" panose="020B0503020204020204" pitchFamily="34" charset="-122"/>
              </a:rPr>
              <a:t>神经元细胞与靶细胞之间的化学突触通讯，突触结构电镜照片来自人脑杏仁体。</a:t>
            </a:r>
            <a:r>
              <a:rPr lang="en-US" altLang="zh-CN" sz="1200" dirty="0">
                <a:latin typeface="Arial" panose="020B0604020202020204" pitchFamily="34" charset="0"/>
                <a:ea typeface="微软雅黑" panose="020B0503020204020204" pitchFamily="34" charset="-122"/>
              </a:rPr>
              <a:t>D. </a:t>
            </a:r>
            <a:r>
              <a:rPr lang="zh-CN" altLang="en-US" sz="1200" dirty="0">
                <a:latin typeface="Arial" panose="020B0604020202020204" pitchFamily="34" charset="0"/>
                <a:ea typeface="微软雅黑" panose="020B0503020204020204" pitchFamily="34" charset="-122"/>
              </a:rPr>
              <a:t>自分泌：细胞对其自身分泌的信号分子起反应； </a:t>
            </a:r>
            <a:r>
              <a:rPr lang="en-US" altLang="zh-CN" sz="1200" dirty="0">
                <a:latin typeface="Arial" panose="020B0604020202020204" pitchFamily="34" charset="0"/>
                <a:ea typeface="微软雅黑" panose="020B0503020204020204" pitchFamily="34" charset="-122"/>
              </a:rPr>
              <a:t>E. </a:t>
            </a:r>
            <a:r>
              <a:rPr lang="zh-CN" altLang="en-US" sz="1200" dirty="0">
                <a:latin typeface="Arial" panose="020B0604020202020204" pitchFamily="34" charset="0"/>
                <a:ea typeface="微软雅黑" panose="020B0503020204020204" pitchFamily="34" charset="-122"/>
              </a:rPr>
              <a:t>细胞间接触依赖性的通讯：信号细胞质膜上结合蛋白（信号分子）直接与相邻靶细胞的表面受体相互作用。细胞间接触性依赖的信号传递需要细胞膜与细胞膜之间彼此直接接触</a:t>
            </a:r>
          </a:p>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6</a:t>
            </a:fld>
            <a:endParaRPr lang="zh-CN" altLang="en-US"/>
          </a:p>
        </p:txBody>
      </p:sp>
    </p:spTree>
    <p:extLst>
      <p:ext uri="{BB962C8B-B14F-4D97-AF65-F5344CB8AC3E}">
        <p14:creationId xmlns:p14="http://schemas.microsoft.com/office/powerpoint/2010/main" val="33437496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a:extLst>
              <a:ext uri="{FF2B5EF4-FFF2-40B4-BE49-F238E27FC236}">
                <a16:creationId xmlns:a16="http://schemas.microsoft.com/office/drawing/2014/main" id="{F1586270-DDBE-4CB0-A0A2-C71AC4303BB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备注占位符 2">
            <a:extLst>
              <a:ext uri="{FF2B5EF4-FFF2-40B4-BE49-F238E27FC236}">
                <a16:creationId xmlns:a16="http://schemas.microsoft.com/office/drawing/2014/main" id="{40C55834-C55E-4AF1-8C9B-D2AA7A2B1AF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Figure 23-17 </a:t>
            </a:r>
            <a:r>
              <a:rPr lang="en-US" altLang="zh-CN" b="1"/>
              <a:t>The Structure and Activation of a Receptor Tyrosine Kinase. (a) </a:t>
            </a:r>
            <a:r>
              <a:rPr lang="en-US" altLang="zh-CN"/>
              <a:t>The receptor for epidermal</a:t>
            </a:r>
          </a:p>
          <a:p>
            <a:r>
              <a:rPr lang="en-US" altLang="zh-CN"/>
              <a:t>growth factor (EGF), shown here, is typical of many receptor tyrosine kinases (RTKs). These receptors</a:t>
            </a:r>
          </a:p>
          <a:p>
            <a:r>
              <a:rPr lang="en-US" altLang="zh-CN"/>
              <a:t>often have only one transmembrane segment. The extracellular portion of the receptor binds to the ligand (EGF</a:t>
            </a:r>
          </a:p>
          <a:p>
            <a:r>
              <a:rPr lang="en-US" altLang="zh-CN"/>
              <a:t>in this case). Inside the cell, a portion of the receptor has tyrosine kinase activity. The remainder of the receptor</a:t>
            </a:r>
          </a:p>
          <a:p>
            <a:r>
              <a:rPr lang="en-US" altLang="zh-CN"/>
              <a:t>contains a series of tyrosine residues that are substrates for the tyrosine kinase. </a:t>
            </a:r>
            <a:r>
              <a:rPr lang="en-US" altLang="zh-CN" b="1"/>
              <a:t>(b) </a:t>
            </a:r>
            <a:r>
              <a:rPr lang="en-US" altLang="zh-CN"/>
              <a:t>The activation of RTKs</a:t>
            </a:r>
          </a:p>
          <a:p>
            <a:r>
              <a:rPr lang="en-US" altLang="zh-CN"/>
              <a:t>starts with ligand binding, causing receptor clustering. Once the receptors aggregate, they cross-phosphorylate</a:t>
            </a:r>
          </a:p>
          <a:p>
            <a:r>
              <a:rPr lang="en-US" altLang="zh-CN"/>
              <a:t>each other at a number of tyrosine amino acid residues. The formation of tyrosine phosphate (Tyr-P) residues on</a:t>
            </a:r>
          </a:p>
          <a:p>
            <a:r>
              <a:rPr lang="en-US" altLang="zh-CN"/>
              <a:t>the receptor creates binding sites for cytosolic proteins that contain SH2 domains. </a:t>
            </a:r>
            <a:r>
              <a:rPr lang="en-US" altLang="zh-CN" b="1"/>
              <a:t>(c) </a:t>
            </a:r>
            <a:r>
              <a:rPr lang="en-US" altLang="zh-CN"/>
              <a:t>Molecular model of EGF</a:t>
            </a:r>
          </a:p>
          <a:p>
            <a:r>
              <a:rPr lang="en-US" altLang="zh-CN"/>
              <a:t>receptors after they bind EGF.</a:t>
            </a:r>
          </a:p>
          <a:p>
            <a:pPr>
              <a:lnSpc>
                <a:spcPts val="3200"/>
              </a:lnSpc>
              <a:spcAft>
                <a:spcPts val="600"/>
              </a:spcAft>
            </a:pPr>
            <a:r>
              <a:rPr lang="zh-CN" altLang="en-US"/>
              <a:t>在静息状态 </a:t>
            </a:r>
            <a:r>
              <a:rPr lang="en-US" altLang="zh-CN"/>
              <a:t>RTK </a:t>
            </a:r>
            <a:r>
              <a:rPr lang="zh-CN" altLang="en-US"/>
              <a:t>活性很低，当受体二聚化后，激活受体的蛋白酪氨酸激酶活性，进而在二聚体内彼此交叉磷酸化</a:t>
            </a:r>
            <a:endParaRPr lang="en-US" altLang="zh-CN"/>
          </a:p>
          <a:p>
            <a:pPr>
              <a:lnSpc>
                <a:spcPts val="3200"/>
              </a:lnSpc>
              <a:spcAft>
                <a:spcPts val="600"/>
              </a:spcAft>
            </a:pPr>
            <a:r>
              <a:rPr lang="zh-CN" altLang="en-US"/>
              <a:t>激活的</a:t>
            </a:r>
            <a:r>
              <a:rPr lang="en-US" altLang="zh-CN"/>
              <a:t>RTK </a:t>
            </a:r>
            <a:r>
              <a:rPr lang="zh-CN" altLang="en-US"/>
              <a:t>内的磷酸酪氨酸残基可被含</a:t>
            </a:r>
            <a:r>
              <a:rPr lang="en-US" altLang="zh-CN"/>
              <a:t>SH2 </a:t>
            </a:r>
            <a:r>
              <a:rPr lang="zh-CN" altLang="en-US"/>
              <a:t>结构域的胞内信号蛋白所识别， 启动信号传导</a:t>
            </a:r>
          </a:p>
          <a:p>
            <a:endParaRPr lang="zh-CN" altLang="en-US"/>
          </a:p>
        </p:txBody>
      </p:sp>
      <p:sp>
        <p:nvSpPr>
          <p:cNvPr id="97284" name="灯片编号占位符 3">
            <a:extLst>
              <a:ext uri="{FF2B5EF4-FFF2-40B4-BE49-F238E27FC236}">
                <a16:creationId xmlns:a16="http://schemas.microsoft.com/office/drawing/2014/main" id="{CFC98BB0-640D-4182-A438-EFE90FFBE71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ACB87CFA-B99C-4678-9B56-EF7A012CE3A3}" type="slidenum">
              <a:rPr lang="zh-CN" altLang="en-US" smtClean="0"/>
              <a:pPr/>
              <a:t>50</a:t>
            </a:fld>
            <a:endParaRPr lang="zh-CN" altLang="en-US"/>
          </a:p>
        </p:txBody>
      </p:sp>
    </p:spTree>
    <p:extLst>
      <p:ext uri="{BB962C8B-B14F-4D97-AF65-F5344CB8AC3E}">
        <p14:creationId xmlns:p14="http://schemas.microsoft.com/office/powerpoint/2010/main" val="22234564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51</a:t>
            </a:fld>
            <a:endParaRPr lang="zh-CN" altLang="en-US"/>
          </a:p>
        </p:txBody>
      </p:sp>
    </p:spTree>
    <p:extLst>
      <p:ext uri="{BB962C8B-B14F-4D97-AF65-F5344CB8AC3E}">
        <p14:creationId xmlns:p14="http://schemas.microsoft.com/office/powerpoint/2010/main" val="42399576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ts val="3300"/>
              </a:lnSpc>
              <a:spcAft>
                <a:spcPts val="600"/>
              </a:spcAft>
            </a:pPr>
            <a:r>
              <a:rPr lang="zh-CN" altLang="en-US" dirty="0"/>
              <a:t>生长因子受体结合蛋白</a:t>
            </a:r>
            <a:r>
              <a:rPr lang="en-US" altLang="zh-CN" dirty="0"/>
              <a:t>GRB2</a:t>
            </a:r>
            <a:r>
              <a:rPr lang="zh-CN" altLang="en-US" dirty="0"/>
              <a:t>，具有</a:t>
            </a:r>
            <a:r>
              <a:rPr lang="en-US" altLang="zh-CN" dirty="0"/>
              <a:t>SH2 </a:t>
            </a:r>
            <a:r>
              <a:rPr lang="zh-CN" altLang="en-US" dirty="0"/>
              <a:t>结构域，可直接与活化受体特 异性磷酸酪氨酸残基结合，</a:t>
            </a:r>
            <a:r>
              <a:rPr lang="en-US" altLang="zh-CN" dirty="0"/>
              <a:t>GRB2 </a:t>
            </a:r>
            <a:r>
              <a:rPr lang="zh-CN" altLang="en-US" dirty="0"/>
              <a:t>还具有两个</a:t>
            </a:r>
            <a:r>
              <a:rPr lang="en-US" altLang="zh-CN" dirty="0"/>
              <a:t>SH3 </a:t>
            </a:r>
            <a:r>
              <a:rPr lang="zh-CN" altLang="en-US" dirty="0"/>
              <a:t>结 构域，能结合并激活另一种胞质蛋白</a:t>
            </a:r>
            <a:r>
              <a:rPr lang="en-US" altLang="zh-CN" dirty="0"/>
              <a:t>Ras-GEF</a:t>
            </a:r>
            <a:r>
              <a:rPr lang="zh-CN" altLang="en-US" dirty="0"/>
              <a:t>（</a:t>
            </a:r>
            <a:r>
              <a:rPr lang="en-US" altLang="zh-CN" dirty="0"/>
              <a:t>son of </a:t>
            </a:r>
            <a:r>
              <a:rPr lang="en-US" altLang="zh-CN" dirty="0" err="1"/>
              <a:t>sevenless</a:t>
            </a:r>
            <a:r>
              <a:rPr lang="zh-CN" altLang="en-US" dirty="0"/>
              <a:t>，</a:t>
            </a:r>
            <a:r>
              <a:rPr lang="en-US" altLang="zh-CN" dirty="0" err="1"/>
              <a:t>Sos</a:t>
            </a:r>
            <a:r>
              <a:rPr lang="zh-CN" altLang="en-US" dirty="0"/>
              <a:t>）</a:t>
            </a:r>
            <a:endParaRPr lang="en-US" altLang="zh-CN" dirty="0"/>
          </a:p>
          <a:p>
            <a:pPr>
              <a:lnSpc>
                <a:spcPts val="3300"/>
              </a:lnSpc>
              <a:spcAft>
                <a:spcPts val="600"/>
              </a:spcAft>
            </a:pPr>
            <a:r>
              <a:rPr lang="en-US" altLang="zh-CN" dirty="0" err="1"/>
              <a:t>Sos</a:t>
            </a:r>
            <a:r>
              <a:rPr lang="en-US" altLang="zh-CN" dirty="0"/>
              <a:t> </a:t>
            </a:r>
            <a:r>
              <a:rPr lang="zh-CN" altLang="en-US" dirty="0"/>
              <a:t>蛋白具有鸟苷酸交换因子活性，它与</a:t>
            </a:r>
            <a:r>
              <a:rPr lang="en-US" altLang="zh-CN" dirty="0"/>
              <a:t>Ras </a:t>
            </a:r>
            <a:r>
              <a:rPr lang="zh-CN" altLang="en-US" dirty="0"/>
              <a:t>结合导致构象改变，使非活性的 </a:t>
            </a:r>
            <a:r>
              <a:rPr lang="en-US" altLang="zh-CN" dirty="0"/>
              <a:t>Ras-GDP </a:t>
            </a:r>
            <a:r>
              <a:rPr lang="zh-CN" altLang="en-US" dirty="0"/>
              <a:t>转换成有活性的</a:t>
            </a:r>
            <a:r>
              <a:rPr lang="en-US" altLang="zh-CN" dirty="0"/>
              <a:t>Ras-GTP</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52</a:t>
            </a:fld>
            <a:endParaRPr lang="zh-CN" altLang="en-US"/>
          </a:p>
        </p:txBody>
      </p:sp>
    </p:spTree>
    <p:extLst>
      <p:ext uri="{BB962C8B-B14F-4D97-AF65-F5344CB8AC3E}">
        <p14:creationId xmlns:p14="http://schemas.microsoft.com/office/powerpoint/2010/main" val="33777496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53</a:t>
            </a:fld>
            <a:endParaRPr lang="zh-CN" altLang="en-US"/>
          </a:p>
        </p:txBody>
      </p:sp>
    </p:spTree>
    <p:extLst>
      <p:ext uri="{BB962C8B-B14F-4D97-AF65-F5344CB8AC3E}">
        <p14:creationId xmlns:p14="http://schemas.microsoft.com/office/powerpoint/2010/main" val="27925450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54</a:t>
            </a:fld>
            <a:endParaRPr lang="zh-CN" altLang="en-US"/>
          </a:p>
        </p:txBody>
      </p:sp>
    </p:spTree>
    <p:extLst>
      <p:ext uri="{BB962C8B-B14F-4D97-AF65-F5344CB8AC3E}">
        <p14:creationId xmlns:p14="http://schemas.microsoft.com/office/powerpoint/2010/main" val="15086273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r>
              <a:rPr lang="zh-CN" altLang="en-US" dirty="0"/>
              <a:t>图</a:t>
            </a:r>
            <a:r>
              <a:rPr lang="en-US" altLang="zh-CN" dirty="0"/>
              <a:t>11-30 </a:t>
            </a:r>
            <a:r>
              <a:rPr lang="zh-CN" altLang="en-US" dirty="0"/>
              <a:t>活化的</a:t>
            </a:r>
            <a:r>
              <a:rPr lang="en-US" altLang="zh-CN" dirty="0"/>
              <a:t>Ras </a:t>
            </a:r>
            <a:r>
              <a:rPr lang="zh-CN" altLang="en-US" dirty="0"/>
              <a:t>蛋白激活的</a:t>
            </a:r>
            <a:r>
              <a:rPr lang="en-US" altLang="zh-CN" dirty="0"/>
              <a:t>MAPK </a:t>
            </a:r>
            <a:r>
              <a:rPr lang="zh-CN" altLang="en-US" dirty="0"/>
              <a:t>磷酸化级联反应</a:t>
            </a:r>
          </a:p>
          <a:p>
            <a:pPr eaLnBrk="1" hangingPunct="1">
              <a:spcBef>
                <a:spcPct val="0"/>
              </a:spcBef>
            </a:pPr>
            <a:r>
              <a:rPr lang="en-US" altLang="zh-CN" dirty="0"/>
              <a:t>MAP</a:t>
            </a:r>
            <a:r>
              <a:rPr lang="zh-CN" altLang="en-US" dirty="0"/>
              <a:t>：有丝分裂原活化蛋白；</a:t>
            </a:r>
            <a:r>
              <a:rPr lang="en-US" altLang="zh-CN" dirty="0"/>
              <a:t>Raf=MAPKKK</a:t>
            </a:r>
            <a:r>
              <a:rPr lang="zh-CN" altLang="en-US" dirty="0"/>
              <a:t>：</a:t>
            </a:r>
            <a:r>
              <a:rPr lang="en-US" altLang="zh-CN" dirty="0"/>
              <a:t>MAP </a:t>
            </a:r>
            <a:r>
              <a:rPr lang="zh-CN" altLang="en-US" dirty="0"/>
              <a:t>激酶激酶的激酶；</a:t>
            </a:r>
            <a:r>
              <a:rPr lang="en-US" altLang="zh-CN" dirty="0" err="1"/>
              <a:t>Mek</a:t>
            </a:r>
            <a:r>
              <a:rPr lang="en-US" altLang="zh-CN" dirty="0"/>
              <a:t> = MAPKK</a:t>
            </a:r>
            <a:r>
              <a:rPr lang="zh-CN" altLang="en-US" dirty="0"/>
              <a:t>：</a:t>
            </a:r>
            <a:r>
              <a:rPr lang="en-US" altLang="zh-CN" dirty="0"/>
              <a:t>MAP </a:t>
            </a:r>
            <a:r>
              <a:rPr lang="zh-CN" altLang="en-US" dirty="0"/>
              <a:t>激酶的激酶；</a:t>
            </a:r>
            <a:r>
              <a:rPr lang="en-US" altLang="zh-CN" dirty="0" err="1"/>
              <a:t>Erk</a:t>
            </a:r>
            <a:r>
              <a:rPr lang="en-US" altLang="zh-CN" dirty="0"/>
              <a:t>=MAPK</a:t>
            </a:r>
            <a:r>
              <a:rPr lang="zh-CN" altLang="en-US" dirty="0"/>
              <a:t>：有丝分裂原活化蛋白激酶。活化的、结合</a:t>
            </a:r>
            <a:r>
              <a:rPr lang="en-US" altLang="zh-CN" dirty="0"/>
              <a:t>GTP </a:t>
            </a:r>
            <a:r>
              <a:rPr lang="zh-CN" altLang="en-US" dirty="0"/>
              <a:t>的</a:t>
            </a:r>
            <a:r>
              <a:rPr lang="en-US" altLang="zh-CN" dirty="0"/>
              <a:t>Ras </a:t>
            </a:r>
            <a:r>
              <a:rPr lang="zh-CN" altLang="en-US" dirty="0"/>
              <a:t>蛋白，募集、结合并激活</a:t>
            </a:r>
            <a:r>
              <a:rPr lang="en-US" altLang="zh-CN" dirty="0"/>
              <a:t>Raf </a:t>
            </a:r>
            <a:r>
              <a:rPr lang="zh-CN" altLang="en-US" dirty="0"/>
              <a:t>蛋白（丝氨酸</a:t>
            </a:r>
            <a:r>
              <a:rPr lang="en-US" altLang="zh-CN" dirty="0"/>
              <a:t>/ </a:t>
            </a:r>
            <a:r>
              <a:rPr lang="zh-CN" altLang="en-US" dirty="0"/>
              <a:t>苏氨酸蛋白激酶），起始</a:t>
            </a:r>
            <a:r>
              <a:rPr lang="en-US" altLang="zh-CN" dirty="0"/>
              <a:t>3 </a:t>
            </a:r>
            <a:r>
              <a:rPr lang="zh-CN" altLang="en-US" dirty="0"/>
              <a:t>种蛋白激酶的磷酸化级联反应，增强和放大信号，级联反应的最后，才能磷酸化修饰一些基因调控蛋白，改变基因表达模式。这是最终导致细胞行为改变的关键</a:t>
            </a:r>
          </a:p>
          <a:p>
            <a:pPr>
              <a:lnSpc>
                <a:spcPct val="200000"/>
              </a:lnSpc>
            </a:pPr>
            <a:r>
              <a:rPr lang="en-US" altLang="zh-CN" sz="1200" dirty="0"/>
              <a:t>MAP-kinase serine/threonine phosphorylation  Pathway activated by Ras</a:t>
            </a:r>
          </a:p>
          <a:p>
            <a:pPr>
              <a:lnSpc>
                <a:spcPct val="200000"/>
              </a:lnSpc>
            </a:pPr>
            <a:r>
              <a:rPr lang="en-US" altLang="zh-CN" sz="1200" b="1" dirty="0">
                <a:solidFill>
                  <a:srgbClr val="0033CC"/>
                </a:solidFill>
              </a:rPr>
              <a:t>MAP kinase</a:t>
            </a:r>
            <a:r>
              <a:rPr lang="en-US" altLang="zh-CN" sz="1200" dirty="0"/>
              <a:t>=mitogen-activated protein kinase;  </a:t>
            </a:r>
            <a:r>
              <a:rPr lang="en-US" altLang="zh-CN" sz="1200" b="1" dirty="0">
                <a:solidFill>
                  <a:srgbClr val="0033CC"/>
                </a:solidFill>
              </a:rPr>
              <a:t>MAP-KKK</a:t>
            </a:r>
            <a:r>
              <a:rPr lang="en-US" altLang="zh-CN" sz="1200" dirty="0"/>
              <a:t>=Raf (Ser/</a:t>
            </a:r>
            <a:r>
              <a:rPr lang="en-US" altLang="zh-CN" sz="1200" dirty="0" err="1"/>
              <a:t>Thr</a:t>
            </a:r>
            <a:r>
              <a:rPr lang="en-US" altLang="zh-CN" sz="1200" dirty="0"/>
              <a:t>-PK)</a:t>
            </a:r>
          </a:p>
          <a:p>
            <a:pPr eaLnBrk="1" hangingPunct="1">
              <a:spcBef>
                <a:spcPct val="0"/>
              </a:spcBef>
            </a:pPr>
            <a:endParaRPr lang="en-US" altLang="zh-CN" dirty="0"/>
          </a:p>
          <a:p>
            <a:pPr eaLnBrk="1" hangingPunct="1">
              <a:spcBef>
                <a:spcPct val="0"/>
              </a:spcBef>
            </a:pPr>
            <a:endParaRPr lang="en-US" altLang="zh-CN" dirty="0"/>
          </a:p>
          <a:p>
            <a:pPr eaLnBrk="1" hangingPunct="1">
              <a:spcBef>
                <a:spcPct val="0"/>
              </a:spcBef>
            </a:pPr>
            <a:endParaRPr lang="en-US" altLang="zh-CN" dirty="0"/>
          </a:p>
          <a:p>
            <a:pPr eaLnBrk="1" hangingPunct="1">
              <a:spcBef>
                <a:spcPct val="0"/>
              </a:spcBef>
            </a:pPr>
            <a:r>
              <a:rPr lang="zh-CN" altLang="zh-CN" dirty="0"/>
              <a:t>活化的</a:t>
            </a:r>
            <a:r>
              <a:rPr lang="en-US" altLang="zh-CN" dirty="0"/>
              <a:t>Ras </a:t>
            </a:r>
            <a:r>
              <a:rPr lang="zh-CN" altLang="zh-CN" dirty="0"/>
              <a:t>蛋白激活的</a:t>
            </a:r>
            <a:r>
              <a:rPr lang="en-US" altLang="zh-CN" dirty="0"/>
              <a:t>MAPK </a:t>
            </a:r>
            <a:r>
              <a:rPr lang="zh-CN" altLang="zh-CN" dirty="0"/>
              <a:t>磷酸化级联反应 </a:t>
            </a:r>
            <a:r>
              <a:rPr lang="en-US" altLang="zh-CN" dirty="0"/>
              <a:t> </a:t>
            </a:r>
            <a:endParaRPr lang="zh-CN" altLang="zh-CN" dirty="0"/>
          </a:p>
          <a:p>
            <a:pPr eaLnBrk="1" hangingPunct="1">
              <a:spcBef>
                <a:spcPct val="0"/>
              </a:spcBef>
            </a:pPr>
            <a:r>
              <a:rPr lang="zh-CN" altLang="zh-CN" dirty="0"/>
              <a:t>有丝分裂原活化蛋白激酶（</a:t>
            </a:r>
            <a:r>
              <a:rPr lang="en-US" altLang="zh-CN" dirty="0"/>
              <a:t>MAPK</a:t>
            </a:r>
            <a:r>
              <a:rPr lang="zh-CN" altLang="zh-CN" dirty="0"/>
              <a:t>）信号途径是高度保守的，普遍存在于包括酵母和哺乳动物在内的多种生物细胞中，参与调控细 </a:t>
            </a:r>
            <a:r>
              <a:rPr lang="en-US" altLang="zh-CN" dirty="0"/>
              <a:t> </a:t>
            </a:r>
            <a:endParaRPr lang="zh-CN" altLang="zh-CN" dirty="0"/>
          </a:p>
          <a:p>
            <a:pPr eaLnBrk="1" hangingPunct="1">
              <a:spcBef>
                <a:spcPct val="0"/>
              </a:spcBef>
            </a:pPr>
            <a:r>
              <a:rPr lang="zh-CN" altLang="zh-CN" dirty="0"/>
              <a:t>胞生长、发育、分化、凋亡等多种生理过程。活化的</a:t>
            </a:r>
            <a:r>
              <a:rPr lang="en-US" altLang="zh-CN" dirty="0"/>
              <a:t>Ras </a:t>
            </a:r>
            <a:r>
              <a:rPr lang="zh-CN" altLang="zh-CN" dirty="0"/>
              <a:t>蛋白引发</a:t>
            </a:r>
            <a:r>
              <a:rPr lang="en-US" altLang="zh-CN" dirty="0"/>
              <a:t>3 </a:t>
            </a:r>
            <a:r>
              <a:rPr lang="zh-CN" altLang="zh-CN" dirty="0"/>
              <a:t>种蛋白激酶的磷酸化级联反应，增强和放大信号，级联反应的 </a:t>
            </a:r>
            <a:r>
              <a:rPr lang="en-US" altLang="zh-CN" dirty="0"/>
              <a:t> </a:t>
            </a:r>
            <a:endParaRPr lang="zh-CN" altLang="zh-CN" dirty="0"/>
          </a:p>
          <a:p>
            <a:pPr eaLnBrk="1" hangingPunct="1">
              <a:spcBef>
                <a:spcPct val="0"/>
              </a:spcBef>
            </a:pPr>
            <a:r>
              <a:rPr lang="zh-CN" altLang="zh-CN" dirty="0"/>
              <a:t>最后才能磷酸化一些基因调控蛋白，改变基因表达模式。这是最终导致细胞行为改变的关键。通过</a:t>
            </a:r>
            <a:r>
              <a:rPr lang="en-US" altLang="zh-CN" dirty="0"/>
              <a:t>PKC </a:t>
            </a:r>
            <a:r>
              <a:rPr lang="zh-CN" altLang="zh-CN" dirty="0"/>
              <a:t>激活的靶酶可能是</a:t>
            </a:r>
            <a:r>
              <a:rPr lang="en-US" altLang="zh-CN" dirty="0"/>
              <a:t>Raf</a:t>
            </a:r>
            <a:r>
              <a:rPr lang="zh-CN" altLang="zh-CN" dirty="0"/>
              <a:t>，也可 </a:t>
            </a:r>
            <a:r>
              <a:rPr lang="en-US" altLang="zh-CN" dirty="0"/>
              <a:t> </a:t>
            </a:r>
            <a:endParaRPr lang="zh-CN" altLang="zh-CN" dirty="0"/>
          </a:p>
          <a:p>
            <a:pPr eaLnBrk="1" hangingPunct="1">
              <a:spcBef>
                <a:spcPct val="0"/>
              </a:spcBef>
            </a:pPr>
            <a:r>
              <a:rPr lang="zh-CN" altLang="zh-CN" dirty="0"/>
              <a:t>能是不同的丝氨酸</a:t>
            </a:r>
            <a:r>
              <a:rPr lang="en-US" altLang="zh-CN" dirty="0"/>
              <a:t>/ </a:t>
            </a:r>
            <a:r>
              <a:rPr lang="zh-CN" altLang="zh-CN" dirty="0"/>
              <a:t>苏氨酸蛋白激酶。</a:t>
            </a:r>
            <a:r>
              <a:rPr lang="en-US" altLang="zh-CN" dirty="0"/>
              <a:t>MAP</a:t>
            </a:r>
            <a:r>
              <a:rPr lang="zh-CN" altLang="zh-CN" dirty="0"/>
              <a:t>：促分裂原活化蛋白质； </a:t>
            </a:r>
            <a:r>
              <a:rPr lang="en-US" altLang="zh-CN" dirty="0"/>
              <a:t>Raf=MAPKKK</a:t>
            </a:r>
            <a:r>
              <a:rPr lang="zh-CN" altLang="zh-CN" dirty="0"/>
              <a:t>：</a:t>
            </a:r>
            <a:r>
              <a:rPr lang="en-US" altLang="zh-CN" dirty="0"/>
              <a:t>MAP </a:t>
            </a:r>
            <a:r>
              <a:rPr lang="zh-CN" altLang="zh-CN" dirty="0"/>
              <a:t>激酶激酶的激酶；</a:t>
            </a:r>
            <a:r>
              <a:rPr lang="en-US" altLang="zh-CN" dirty="0" err="1"/>
              <a:t>Mek</a:t>
            </a:r>
            <a:r>
              <a:rPr lang="en-US" altLang="zh-CN" dirty="0"/>
              <a:t> = MAPKK</a:t>
            </a:r>
            <a:r>
              <a:rPr lang="zh-CN" altLang="zh-CN" dirty="0"/>
              <a:t>：</a:t>
            </a:r>
            <a:r>
              <a:rPr lang="en-US" altLang="zh-CN" dirty="0"/>
              <a:t>MAP </a:t>
            </a:r>
            <a:r>
              <a:rPr lang="zh-CN" altLang="zh-CN" dirty="0"/>
              <a:t>激酶的 </a:t>
            </a:r>
            <a:r>
              <a:rPr lang="en-US" altLang="zh-CN" dirty="0"/>
              <a:t> </a:t>
            </a:r>
            <a:endParaRPr lang="zh-CN" altLang="zh-CN" dirty="0"/>
          </a:p>
          <a:p>
            <a:pPr eaLnBrk="1" hangingPunct="1">
              <a:spcBef>
                <a:spcPct val="0"/>
              </a:spcBef>
            </a:pPr>
            <a:r>
              <a:rPr lang="zh-CN" altLang="zh-CN" dirty="0"/>
              <a:t>激酶；</a:t>
            </a:r>
            <a:r>
              <a:rPr lang="en-US" altLang="zh-CN" dirty="0" err="1"/>
              <a:t>Erk</a:t>
            </a:r>
            <a:r>
              <a:rPr lang="en-US" altLang="zh-CN" dirty="0"/>
              <a:t>=MAPK</a:t>
            </a:r>
            <a:r>
              <a:rPr lang="zh-CN" altLang="zh-CN" dirty="0"/>
              <a:t>：促分裂原活化的蛋白激酶。 </a:t>
            </a:r>
            <a:r>
              <a:rPr lang="en-US" altLang="zh-CN" dirty="0"/>
              <a:t> </a:t>
            </a:r>
            <a:endParaRPr lang="zh-CN" altLang="zh-CN" dirty="0"/>
          </a:p>
          <a:p>
            <a:pPr eaLnBrk="1" hangingPunct="1">
              <a:spcBef>
                <a:spcPct val="0"/>
              </a:spcBef>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55</a:t>
            </a:fld>
            <a:endParaRPr lang="zh-CN" altLang="en-US"/>
          </a:p>
        </p:txBody>
      </p:sp>
    </p:spTree>
    <p:extLst>
      <p:ext uri="{BB962C8B-B14F-4D97-AF65-F5344CB8AC3E}">
        <p14:creationId xmlns:p14="http://schemas.microsoft.com/office/powerpoint/2010/main" val="42844979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幻灯片图像占位符 1">
            <a:extLst>
              <a:ext uri="{FF2B5EF4-FFF2-40B4-BE49-F238E27FC236}">
                <a16:creationId xmlns:a16="http://schemas.microsoft.com/office/drawing/2014/main" id="{E7688413-A925-461A-ACF3-5759DCA0AFA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备注占位符 2">
            <a:extLst>
              <a:ext uri="{FF2B5EF4-FFF2-40B4-BE49-F238E27FC236}">
                <a16:creationId xmlns:a16="http://schemas.microsoft.com/office/drawing/2014/main" id="{548BE802-50DA-4B7C-917B-0A91F68DAFC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dirty="0"/>
              <a:t> JAK-STAT </a:t>
            </a:r>
            <a:r>
              <a:rPr lang="zh-CN" altLang="zh-CN" dirty="0"/>
              <a:t>信号通路 </a:t>
            </a:r>
            <a:r>
              <a:rPr lang="en-US" altLang="zh-CN" dirty="0"/>
              <a:t> </a:t>
            </a:r>
          </a:p>
          <a:p>
            <a:pPr eaLnBrk="1" hangingPunct="1">
              <a:spcBef>
                <a:spcPct val="0"/>
              </a:spcBef>
            </a:pPr>
            <a:r>
              <a:rPr lang="zh-CN" altLang="en-US" dirty="0"/>
              <a:t>图</a:t>
            </a:r>
            <a:r>
              <a:rPr lang="en-US" altLang="zh-CN" dirty="0"/>
              <a:t>11-31 </a:t>
            </a:r>
            <a:r>
              <a:rPr lang="en-US" altLang="zh-CN" dirty="0" err="1"/>
              <a:t>Jak</a:t>
            </a:r>
            <a:r>
              <a:rPr lang="en-US" altLang="zh-CN" dirty="0"/>
              <a:t>-STAT </a:t>
            </a:r>
            <a:r>
              <a:rPr lang="zh-CN" altLang="en-US" dirty="0"/>
              <a:t>信号通路</a:t>
            </a:r>
          </a:p>
          <a:p>
            <a:pPr eaLnBrk="1" hangingPunct="1">
              <a:spcBef>
                <a:spcPct val="0"/>
              </a:spcBef>
            </a:pPr>
            <a:r>
              <a:rPr lang="zh-CN" altLang="en-US" dirty="0"/>
              <a:t>在没有结合配体时，细胞因子受体的胞质结构域与一类</a:t>
            </a:r>
            <a:r>
              <a:rPr lang="en-US" altLang="zh-CN" dirty="0"/>
              <a:t>JAK </a:t>
            </a:r>
            <a:r>
              <a:rPr lang="zh-CN" altLang="en-US" dirty="0"/>
              <a:t>蛋白酪氨酸激酶紧密而不可逆地结合。虽然受体已二聚化形成同源二聚体，但</a:t>
            </a:r>
            <a:r>
              <a:rPr lang="en-US" altLang="zh-CN" dirty="0"/>
              <a:t>JAK </a:t>
            </a:r>
            <a:r>
              <a:rPr lang="zh-CN" altLang="en-US" dirty="0"/>
              <a:t>激酶只有很低的活性。特异性细胞因子与受体结合后，引发</a:t>
            </a:r>
            <a:r>
              <a:rPr lang="en-US" altLang="zh-CN" dirty="0"/>
              <a:t>JAK </a:t>
            </a:r>
            <a:r>
              <a:rPr lang="zh-CN" altLang="en-US" dirty="0"/>
              <a:t>激酶构象改变和酪氨酸残基被交叉磷酸化，继而受体的酪氨酸残基也被活化激酶交叉磷酸化，产生具有</a:t>
            </a:r>
            <a:r>
              <a:rPr lang="en-US" altLang="zh-CN" dirty="0"/>
              <a:t>SH2 </a:t>
            </a:r>
            <a:r>
              <a:rPr lang="zh-CN" altLang="en-US" dirty="0"/>
              <a:t>结构域的</a:t>
            </a:r>
            <a:r>
              <a:rPr lang="en-US" altLang="zh-CN" dirty="0"/>
              <a:t>STAT </a:t>
            </a:r>
            <a:r>
              <a:rPr lang="zh-CN" altLang="en-US" dirty="0"/>
              <a:t>的锚定位点。两个磷酸化的</a:t>
            </a:r>
            <a:r>
              <a:rPr lang="en-US" altLang="zh-CN" dirty="0"/>
              <a:t>STAT </a:t>
            </a:r>
            <a:r>
              <a:rPr lang="zh-CN" altLang="en-US" dirty="0"/>
              <a:t>分子从受体上解离下来，靠各自的</a:t>
            </a:r>
            <a:r>
              <a:rPr lang="en-US" altLang="zh-CN" dirty="0"/>
              <a:t>SH2 </a:t>
            </a:r>
            <a:r>
              <a:rPr lang="zh-CN" altLang="en-US" dirty="0"/>
              <a:t>结构域结合形成同源二聚体，并借助其核定位信号</a:t>
            </a:r>
            <a:r>
              <a:rPr lang="en-US" altLang="zh-CN" dirty="0"/>
              <a:t>NLS </a:t>
            </a:r>
            <a:r>
              <a:rPr lang="zh-CN" altLang="en-US" dirty="0"/>
              <a:t>转位至核内，调控基因表达</a:t>
            </a:r>
          </a:p>
          <a:p>
            <a:pPr eaLnBrk="1" hangingPunct="1">
              <a:spcBef>
                <a:spcPct val="0"/>
              </a:spcBef>
            </a:pPr>
            <a:endParaRPr lang="zh-CN" altLang="zh-CN" dirty="0"/>
          </a:p>
          <a:p>
            <a:pPr eaLnBrk="1" hangingPunct="1">
              <a:spcBef>
                <a:spcPct val="0"/>
              </a:spcBef>
            </a:pPr>
            <a:endParaRPr lang="zh-CN" altLang="en-US" dirty="0"/>
          </a:p>
        </p:txBody>
      </p:sp>
      <p:sp>
        <p:nvSpPr>
          <p:cNvPr id="117764" name="灯片编号占位符 3">
            <a:extLst>
              <a:ext uri="{FF2B5EF4-FFF2-40B4-BE49-F238E27FC236}">
                <a16:creationId xmlns:a16="http://schemas.microsoft.com/office/drawing/2014/main" id="{064F7362-E7BA-4BC4-B6EA-7B373FF2DA9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08E89DFF-F3E0-485F-8AC9-10F8BCAAAF7B}" type="slidenum">
              <a:rPr lang="zh-CN" altLang="en-US" smtClean="0">
                <a:latin typeface="Calibri" panose="020F0502020204030204" pitchFamily="34" charset="0"/>
                <a:ea typeface="宋体" panose="02010600030101010101" pitchFamily="2" charset="-122"/>
              </a:rPr>
              <a:pPr>
                <a:spcBef>
                  <a:spcPct val="0"/>
                </a:spcBef>
              </a:pPr>
              <a:t>56</a:t>
            </a:fld>
            <a:endParaRPr lang="en-US" altLang="zh-CN">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9149457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57</a:t>
            </a:fld>
            <a:endParaRPr lang="zh-CN" altLang="en-US"/>
          </a:p>
        </p:txBody>
      </p:sp>
    </p:spTree>
    <p:extLst>
      <p:ext uri="{BB962C8B-B14F-4D97-AF65-F5344CB8AC3E}">
        <p14:creationId xmlns:p14="http://schemas.microsoft.com/office/powerpoint/2010/main" val="25300058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59</a:t>
            </a:fld>
            <a:endParaRPr lang="zh-CN" altLang="en-US"/>
          </a:p>
        </p:txBody>
      </p:sp>
    </p:spTree>
    <p:extLst>
      <p:ext uri="{BB962C8B-B14F-4D97-AF65-F5344CB8AC3E}">
        <p14:creationId xmlns:p14="http://schemas.microsoft.com/office/powerpoint/2010/main" val="37215284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60</a:t>
            </a:fld>
            <a:endParaRPr lang="zh-CN" altLang="en-US"/>
          </a:p>
        </p:txBody>
      </p:sp>
    </p:spTree>
    <p:extLst>
      <p:ext uri="{BB962C8B-B14F-4D97-AF65-F5344CB8AC3E}">
        <p14:creationId xmlns:p14="http://schemas.microsoft.com/office/powerpoint/2010/main" val="98856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7</a:t>
            </a:fld>
            <a:endParaRPr lang="zh-CN" altLang="en-US"/>
          </a:p>
        </p:txBody>
      </p:sp>
    </p:spTree>
    <p:extLst>
      <p:ext uri="{BB962C8B-B14F-4D97-AF65-F5344CB8AC3E}">
        <p14:creationId xmlns:p14="http://schemas.microsoft.com/office/powerpoint/2010/main" val="15930295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61</a:t>
            </a:fld>
            <a:endParaRPr lang="zh-CN" altLang="en-US"/>
          </a:p>
        </p:txBody>
      </p:sp>
    </p:spTree>
    <p:extLst>
      <p:ext uri="{BB962C8B-B14F-4D97-AF65-F5344CB8AC3E}">
        <p14:creationId xmlns:p14="http://schemas.microsoft.com/office/powerpoint/2010/main" val="20584377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62</a:t>
            </a:fld>
            <a:endParaRPr lang="zh-CN" altLang="en-US"/>
          </a:p>
        </p:txBody>
      </p:sp>
    </p:spTree>
    <p:extLst>
      <p:ext uri="{BB962C8B-B14F-4D97-AF65-F5344CB8AC3E}">
        <p14:creationId xmlns:p14="http://schemas.microsoft.com/office/powerpoint/2010/main" val="32388386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63</a:t>
            </a:fld>
            <a:endParaRPr lang="zh-CN" altLang="en-US"/>
          </a:p>
        </p:txBody>
      </p:sp>
    </p:spTree>
    <p:extLst>
      <p:ext uri="{BB962C8B-B14F-4D97-AF65-F5344CB8AC3E}">
        <p14:creationId xmlns:p14="http://schemas.microsoft.com/office/powerpoint/2010/main" val="10278415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B2801E89-30CB-4747-A8F4-3B3D441BB66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64</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4930235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a:t>
            </a:r>
            <a:r>
              <a:rPr lang="en-US" altLang="zh-CN" dirty="0"/>
              <a:t>11-39 </a:t>
            </a:r>
            <a:r>
              <a:rPr lang="zh-CN" altLang="en-US" dirty="0"/>
              <a:t>细胞应答信号反应的收敛性（</a:t>
            </a:r>
            <a:r>
              <a:rPr lang="en-US" altLang="zh-CN" dirty="0"/>
              <a:t>convergence</a:t>
            </a:r>
            <a:r>
              <a:rPr lang="zh-CN" altLang="en-US" dirty="0"/>
              <a:t>）特征</a:t>
            </a:r>
          </a:p>
          <a:p>
            <a:r>
              <a:rPr lang="zh-CN" altLang="en-US" dirty="0"/>
              <a:t>来自细胞表面</a:t>
            </a:r>
            <a:r>
              <a:rPr lang="en-US" altLang="zh-CN" dirty="0"/>
              <a:t>G- </a:t>
            </a:r>
            <a:r>
              <a:rPr lang="zh-CN" altLang="en-US" dirty="0"/>
              <a:t>蛋白偶联受体、整联蛋白和受体酪氨酸激酶所转导的信号都收敛到</a:t>
            </a:r>
            <a:r>
              <a:rPr lang="en-US" altLang="zh-CN" dirty="0"/>
              <a:t>Ras </a:t>
            </a:r>
            <a:r>
              <a:rPr lang="zh-CN" altLang="en-US" dirty="0"/>
              <a:t>蛋白，然后沿</a:t>
            </a:r>
            <a:r>
              <a:rPr lang="en-US" altLang="zh-CN" dirty="0"/>
              <a:t>MAPK </a:t>
            </a:r>
            <a:r>
              <a:rPr lang="zh-CN" altLang="en-US" dirty="0"/>
              <a:t>级联反应途径向下传递</a:t>
            </a:r>
          </a:p>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66</a:t>
            </a:fld>
            <a:endParaRPr lang="zh-CN" altLang="en-US"/>
          </a:p>
        </p:txBody>
      </p:sp>
    </p:spTree>
    <p:extLst>
      <p:ext uri="{BB962C8B-B14F-4D97-AF65-F5344CB8AC3E}">
        <p14:creationId xmlns:p14="http://schemas.microsoft.com/office/powerpoint/2010/main" val="4861195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Figure 23-24 </a:t>
            </a:r>
            <a:r>
              <a:rPr lang="en-US" altLang="zh-CN" b="1" dirty="0"/>
              <a:t>Signaling Crosstalk. </a:t>
            </a:r>
            <a:r>
              <a:rPr lang="en-US" altLang="zh-CN" dirty="0"/>
              <a:t>A hypothetical cell showing several possible signaling pathways (discussed</a:t>
            </a:r>
          </a:p>
          <a:p>
            <a:r>
              <a:rPr lang="en-US" altLang="zh-CN" dirty="0"/>
              <a:t>in Chapters 22 and 23) and several possible places where crosstalk can occur (red arrows). Crosstalk</a:t>
            </a:r>
          </a:p>
          <a:p>
            <a:r>
              <a:rPr lang="en-US" altLang="zh-CN" dirty="0"/>
              <a:t>can occur at the level of second messengers (for example, Ca2+, pink box), protein kinases (yellow ovals), the</a:t>
            </a:r>
          </a:p>
          <a:p>
            <a:r>
              <a:rPr lang="en-US" altLang="zh-CN" dirty="0"/>
              <a:t>proteins phosphorylated by these kinases (green box), and the level of gene expression (purple box).</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67</a:t>
            </a:fld>
            <a:endParaRPr lang="zh-CN" altLang="en-US"/>
          </a:p>
        </p:txBody>
      </p:sp>
    </p:spTree>
    <p:extLst>
      <p:ext uri="{BB962C8B-B14F-4D97-AF65-F5344CB8AC3E}">
        <p14:creationId xmlns:p14="http://schemas.microsoft.com/office/powerpoint/2010/main" val="8506439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a:t>
            </a:r>
            <a:r>
              <a:rPr lang="en-US" altLang="zh-CN" dirty="0"/>
              <a:t>11-40 β-</a:t>
            </a:r>
            <a:r>
              <a:rPr lang="en-US" altLang="zh-CN" dirty="0" err="1"/>
              <a:t>Arrestin</a:t>
            </a:r>
            <a:r>
              <a:rPr lang="en-US" altLang="zh-CN" dirty="0"/>
              <a:t> </a:t>
            </a:r>
            <a:r>
              <a:rPr lang="zh-CN" altLang="en-US" dirty="0"/>
              <a:t>在</a:t>
            </a:r>
            <a:r>
              <a:rPr lang="en-US" altLang="zh-CN" dirty="0"/>
              <a:t>GPCR </a:t>
            </a:r>
            <a:r>
              <a:rPr lang="zh-CN" altLang="en-US" dirty="0"/>
              <a:t>脱敏和信号转导中的作用</a:t>
            </a:r>
          </a:p>
          <a:p>
            <a:r>
              <a:rPr lang="en-US" altLang="zh-CN" dirty="0"/>
              <a:t>G- </a:t>
            </a:r>
            <a:r>
              <a:rPr lang="zh-CN" altLang="en-US" dirty="0"/>
              <a:t>蛋白偶联受体（</a:t>
            </a:r>
            <a:r>
              <a:rPr lang="en-US" altLang="zh-CN" dirty="0"/>
              <a:t>GPCR</a:t>
            </a:r>
            <a:r>
              <a:rPr lang="zh-CN" altLang="en-US" dirty="0"/>
              <a:t>）在</a:t>
            </a:r>
            <a:r>
              <a:rPr lang="en-US" altLang="zh-CN" dirty="0"/>
              <a:t>G </a:t>
            </a:r>
            <a:r>
              <a:rPr lang="zh-CN" altLang="en-US" dirty="0"/>
              <a:t>蛋白偶联受体激酶（</a:t>
            </a:r>
            <a:r>
              <a:rPr lang="en-US" altLang="zh-CN" dirty="0"/>
              <a:t>GRKs</a:t>
            </a:r>
            <a:r>
              <a:rPr lang="zh-CN" altLang="en-US" dirty="0"/>
              <a:t>）作用下发生丝氨酸</a:t>
            </a:r>
            <a:r>
              <a:rPr lang="en-US" altLang="zh-CN" dirty="0"/>
              <a:t>/ </a:t>
            </a:r>
            <a:r>
              <a:rPr lang="zh-CN" altLang="en-US" dirty="0"/>
              <a:t>苏氨酸残基磷酸化，为</a:t>
            </a:r>
            <a:r>
              <a:rPr lang="en-US" altLang="zh-CN" dirty="0"/>
              <a:t>β-</a:t>
            </a:r>
            <a:r>
              <a:rPr lang="en-US" altLang="zh-CN" dirty="0" err="1"/>
              <a:t>Arrestin</a:t>
            </a:r>
            <a:r>
              <a:rPr lang="en-US" altLang="zh-CN" dirty="0"/>
              <a:t> </a:t>
            </a:r>
            <a:r>
              <a:rPr lang="zh-CN" altLang="en-US" dirty="0"/>
              <a:t>抑制蛋白的结合提供锚定位点，</a:t>
            </a:r>
            <a:r>
              <a:rPr lang="en-US" altLang="zh-CN" dirty="0"/>
              <a:t>β-</a:t>
            </a:r>
            <a:r>
              <a:rPr lang="en-US" altLang="zh-CN" dirty="0" err="1"/>
              <a:t>Arrestin</a:t>
            </a:r>
            <a:r>
              <a:rPr lang="en-US" altLang="zh-CN" dirty="0"/>
              <a:t> </a:t>
            </a:r>
            <a:r>
              <a:rPr lang="zh-CN" altLang="en-US" dirty="0"/>
              <a:t>与受体结合，导致</a:t>
            </a:r>
            <a:r>
              <a:rPr lang="en-US" altLang="zh-CN" dirty="0"/>
              <a:t>GPCR </a:t>
            </a:r>
            <a:r>
              <a:rPr lang="zh-CN" altLang="en-US" dirty="0"/>
              <a:t>脱敏。</a:t>
            </a:r>
            <a:r>
              <a:rPr lang="en-US" altLang="zh-CN" dirty="0"/>
              <a:t>β-</a:t>
            </a:r>
            <a:r>
              <a:rPr lang="en-US" altLang="zh-CN" dirty="0" err="1"/>
              <a:t>Arrestin</a:t>
            </a:r>
            <a:r>
              <a:rPr lang="en-US" altLang="zh-CN" dirty="0"/>
              <a:t> </a:t>
            </a:r>
            <a:r>
              <a:rPr lang="zh-CN" altLang="en-US" dirty="0"/>
              <a:t>作为接头蛋白与</a:t>
            </a:r>
            <a:r>
              <a:rPr lang="en-US" altLang="zh-CN" dirty="0"/>
              <a:t>2 </a:t>
            </a:r>
            <a:r>
              <a:rPr lang="zh-CN" altLang="en-US" dirty="0"/>
              <a:t>种包被蛋白组分笼形蛋白和</a:t>
            </a:r>
            <a:r>
              <a:rPr lang="en-US" altLang="zh-CN" dirty="0"/>
              <a:t>AP2 </a:t>
            </a:r>
            <a:r>
              <a:rPr lang="zh-CN" altLang="en-US" dirty="0"/>
              <a:t>蛋白结合，介导和促进受体的细胞内吞作用，从而降低表面受体的数量；此外，</a:t>
            </a:r>
            <a:r>
              <a:rPr lang="en-US" altLang="zh-CN" dirty="0"/>
              <a:t>β-</a:t>
            </a:r>
            <a:r>
              <a:rPr lang="en-US" altLang="zh-CN" dirty="0" err="1"/>
              <a:t>Arrestin</a:t>
            </a:r>
            <a:r>
              <a:rPr lang="en-US" altLang="zh-CN" dirty="0"/>
              <a:t> </a:t>
            </a:r>
            <a:r>
              <a:rPr lang="zh-CN" altLang="en-US" dirty="0"/>
              <a:t>在信号转导中通过结合并激活几种胞质蛋白激酶而传递来自活化受体的信号，如</a:t>
            </a:r>
            <a:r>
              <a:rPr lang="en-US" altLang="zh-CN" dirty="0"/>
              <a:t>c-</a:t>
            </a:r>
            <a:r>
              <a:rPr lang="en-US" altLang="zh-CN" dirty="0" err="1"/>
              <a:t>Src</a:t>
            </a:r>
            <a:r>
              <a:rPr lang="en-US" altLang="zh-CN" dirty="0"/>
              <a:t> </a:t>
            </a:r>
            <a:r>
              <a:rPr lang="zh-CN" altLang="en-US" dirty="0"/>
              <a:t>激活激活</a:t>
            </a:r>
            <a:r>
              <a:rPr lang="en-US" altLang="zh-CN" dirty="0"/>
              <a:t>MAPK </a:t>
            </a:r>
            <a:r>
              <a:rPr lang="zh-CN" altLang="en-US" dirty="0"/>
              <a:t>途径，导致某些关键转录因子的磷酸化；或与</a:t>
            </a:r>
            <a:r>
              <a:rPr lang="en-US" altLang="zh-CN" dirty="0"/>
              <a:t>3 </a:t>
            </a:r>
            <a:r>
              <a:rPr lang="zh-CN" altLang="en-US" dirty="0"/>
              <a:t>种其它蛋白相互作用，包括</a:t>
            </a:r>
            <a:r>
              <a:rPr lang="en-US" altLang="zh-CN" dirty="0"/>
              <a:t>Jun.-N- </a:t>
            </a:r>
            <a:r>
              <a:rPr lang="zh-CN" altLang="en-US" dirty="0"/>
              <a:t>端激酶（</a:t>
            </a:r>
            <a:r>
              <a:rPr lang="en-US" altLang="zh-CN" dirty="0"/>
              <a:t>JNK3</a:t>
            </a:r>
            <a:r>
              <a:rPr lang="zh-CN" altLang="en-US" dirty="0"/>
              <a:t>），结果磷酸化并激活其它转录因子</a:t>
            </a:r>
          </a:p>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68</a:t>
            </a:fld>
            <a:endParaRPr lang="zh-CN" altLang="en-US"/>
          </a:p>
        </p:txBody>
      </p:sp>
    </p:spTree>
    <p:extLst>
      <p:ext uri="{BB962C8B-B14F-4D97-AF65-F5344CB8AC3E}">
        <p14:creationId xmlns:p14="http://schemas.microsoft.com/office/powerpoint/2010/main" val="40318341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幻灯片图像占位符 1">
            <a:extLst>
              <a:ext uri="{FF2B5EF4-FFF2-40B4-BE49-F238E27FC236}">
                <a16:creationId xmlns:a16="http://schemas.microsoft.com/office/drawing/2014/main" id="{03497F56-41ED-42BB-86E8-27C13583742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备注占位符 2">
            <a:extLst>
              <a:ext uri="{FF2B5EF4-FFF2-40B4-BE49-F238E27FC236}">
                <a16:creationId xmlns:a16="http://schemas.microsoft.com/office/drawing/2014/main" id="{176B9102-2A2E-40D8-B55A-598E859A2B2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https://en.wikipedia.org/wiki/Signal_transduction</a:t>
            </a:r>
            <a:endParaRPr lang="zh-CN" altLang="en-US"/>
          </a:p>
        </p:txBody>
      </p:sp>
      <p:sp>
        <p:nvSpPr>
          <p:cNvPr id="132100" name="灯片编号占位符 3">
            <a:extLst>
              <a:ext uri="{FF2B5EF4-FFF2-40B4-BE49-F238E27FC236}">
                <a16:creationId xmlns:a16="http://schemas.microsoft.com/office/drawing/2014/main" id="{5950252E-A70F-4B7D-8D59-0A98F9D32F2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EEC94909-244F-4B99-A422-888001A6A79D}" type="slidenum">
              <a:rPr lang="zh-CN" altLang="en-US" smtClean="0">
                <a:latin typeface="Calibri" panose="020F0502020204030204" pitchFamily="34" charset="0"/>
                <a:ea typeface="宋体" panose="02010600030101010101" pitchFamily="2" charset="-122"/>
              </a:rPr>
              <a:pPr>
                <a:spcBef>
                  <a:spcPct val="0"/>
                </a:spcBef>
              </a:pPr>
              <a:t>70</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538661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CF5410DF-8A65-4C3E-A1D2-82C9CF8EE05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id="{E0DB2369-8FE2-4E3A-BD7F-01490B5D951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a:t>http://www.mun.ca/biology/desmid/brian/BIOL2060/BIOL2060-14/CB14.html</a:t>
            </a:r>
            <a:endParaRPr lang="zh-CN" altLang="en-US" dirty="0"/>
          </a:p>
          <a:p>
            <a:endParaRPr lang="zh-CN" altLang="en-US" dirty="0"/>
          </a:p>
        </p:txBody>
      </p:sp>
      <p:sp>
        <p:nvSpPr>
          <p:cNvPr id="9220" name="灯片编号占位符 3">
            <a:extLst>
              <a:ext uri="{FF2B5EF4-FFF2-40B4-BE49-F238E27FC236}">
                <a16:creationId xmlns:a16="http://schemas.microsoft.com/office/drawing/2014/main" id="{4F64308E-02C7-4C44-84F6-D39A90B1C03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5DD6AF06-DB1A-41C9-828B-09BD2AA1A182}" type="slidenum">
              <a:rPr lang="zh-CN" altLang="en-US" smtClean="0">
                <a:ea typeface="宋体" panose="02010600030101010101" pitchFamily="2" charset="-122"/>
              </a:rPr>
              <a:pPr/>
              <a:t>8</a:t>
            </a:fld>
            <a:endParaRPr lang="zh-CN" altLang="en-US">
              <a:ea typeface="宋体" panose="02010600030101010101" pitchFamily="2" charset="-122"/>
            </a:endParaRPr>
          </a:p>
        </p:txBody>
      </p:sp>
    </p:spTree>
    <p:extLst>
      <p:ext uri="{BB962C8B-B14F-4D97-AF65-F5344CB8AC3E}">
        <p14:creationId xmlns:p14="http://schemas.microsoft.com/office/powerpoint/2010/main" val="1057127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a:extLst>
              <a:ext uri="{FF2B5EF4-FFF2-40B4-BE49-F238E27FC236}">
                <a16:creationId xmlns:a16="http://schemas.microsoft.com/office/drawing/2014/main" id="{2B81D799-21FB-4A58-81E8-D6718864432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a:extLst>
              <a:ext uri="{FF2B5EF4-FFF2-40B4-BE49-F238E27FC236}">
                <a16:creationId xmlns:a16="http://schemas.microsoft.com/office/drawing/2014/main" id="{B8B050DE-3463-44AE-B6DF-15FBDC5A38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a:t>Aldosterone〖</a:t>
            </a:r>
            <a:r>
              <a:rPr lang="zh-CN" altLang="en-US" dirty="0"/>
              <a:t>中文译名</a:t>
            </a:r>
            <a:r>
              <a:rPr lang="en-US" altLang="zh-CN" dirty="0"/>
              <a:t>〗</a:t>
            </a:r>
            <a:r>
              <a:rPr lang="zh-CN" altLang="en-US" dirty="0"/>
              <a:t>醛固酮</a:t>
            </a:r>
            <a:endParaRPr lang="en-US" altLang="zh-CN" dirty="0"/>
          </a:p>
          <a:p>
            <a:r>
              <a:rPr lang="en-US" altLang="zh-CN" dirty="0"/>
              <a:t>Epinephrine〖</a:t>
            </a:r>
            <a:r>
              <a:rPr lang="zh-CN" altLang="en-US" dirty="0"/>
              <a:t>中文通用名</a:t>
            </a:r>
            <a:r>
              <a:rPr lang="en-US" altLang="zh-CN" dirty="0"/>
              <a:t>〗</a:t>
            </a:r>
            <a:r>
              <a:rPr lang="zh-CN" altLang="en-US" dirty="0"/>
              <a:t>肾上腺素</a:t>
            </a:r>
            <a:endParaRPr lang="en-US" altLang="zh-CN" dirty="0"/>
          </a:p>
          <a:p>
            <a:r>
              <a:rPr lang="en-US" altLang="zh-CN" dirty="0"/>
              <a:t>Norepinephrine〖</a:t>
            </a:r>
            <a:r>
              <a:rPr lang="zh-CN" altLang="en-US" dirty="0"/>
              <a:t>中文通用名</a:t>
            </a:r>
            <a:r>
              <a:rPr lang="en-US" altLang="zh-CN" dirty="0"/>
              <a:t>〗</a:t>
            </a:r>
            <a:r>
              <a:rPr lang="zh-CN" altLang="en-US" dirty="0"/>
              <a:t>去甲肾上腺素</a:t>
            </a:r>
            <a:endParaRPr lang="en-US" altLang="zh-CN" dirty="0"/>
          </a:p>
          <a:p>
            <a:r>
              <a:rPr lang="en-US" altLang="zh-CN" dirty="0"/>
              <a:t>Oxytocin〖</a:t>
            </a:r>
            <a:r>
              <a:rPr lang="zh-CN" altLang="en-US" dirty="0"/>
              <a:t>中文译名</a:t>
            </a:r>
            <a:r>
              <a:rPr lang="en-US" altLang="zh-CN" dirty="0"/>
              <a:t>〗</a:t>
            </a:r>
            <a:r>
              <a:rPr lang="zh-CN" altLang="en-US" dirty="0"/>
              <a:t>催产素</a:t>
            </a:r>
            <a:endParaRPr lang="en-US" altLang="zh-CN" dirty="0"/>
          </a:p>
          <a:p>
            <a:r>
              <a:rPr lang="en-US" altLang="zh-CN" dirty="0"/>
              <a:t>Prostaglandins〖</a:t>
            </a:r>
            <a:r>
              <a:rPr lang="zh-CN" altLang="en-US" dirty="0"/>
              <a:t>中文译名</a:t>
            </a:r>
            <a:r>
              <a:rPr lang="en-US" altLang="zh-CN" dirty="0"/>
              <a:t>〗</a:t>
            </a:r>
            <a:r>
              <a:rPr lang="zh-CN" altLang="en-US" dirty="0"/>
              <a:t>前列腺素</a:t>
            </a:r>
          </a:p>
        </p:txBody>
      </p:sp>
      <p:sp>
        <p:nvSpPr>
          <p:cNvPr id="11268" name="灯片编号占位符 3">
            <a:extLst>
              <a:ext uri="{FF2B5EF4-FFF2-40B4-BE49-F238E27FC236}">
                <a16:creationId xmlns:a16="http://schemas.microsoft.com/office/drawing/2014/main" id="{F1358F18-0FCE-40C5-9FD9-281260917EF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8A08B9E9-04F3-42E8-9F5B-0C4DF3DECE2C}" type="slidenum">
              <a:rPr lang="zh-CN" altLang="en-US" smtClean="0">
                <a:ea typeface="宋体" panose="02010600030101010101" pitchFamily="2" charset="-122"/>
              </a:rPr>
              <a:pPr/>
              <a:t>9</a:t>
            </a:fld>
            <a:endParaRPr lang="zh-CN" altLang="en-US">
              <a:ea typeface="宋体" panose="02010600030101010101" pitchFamily="2" charset="-122"/>
            </a:endParaRPr>
          </a:p>
        </p:txBody>
      </p:sp>
    </p:spTree>
    <p:extLst>
      <p:ext uri="{BB962C8B-B14F-4D97-AF65-F5344CB8AC3E}">
        <p14:creationId xmlns:p14="http://schemas.microsoft.com/office/powerpoint/2010/main" val="232242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10</a:t>
            </a:fld>
            <a:endParaRPr lang="zh-CN" altLang="en-US"/>
          </a:p>
        </p:txBody>
      </p:sp>
    </p:spTree>
    <p:extLst>
      <p:ext uri="{BB962C8B-B14F-4D97-AF65-F5344CB8AC3E}">
        <p14:creationId xmlns:p14="http://schemas.microsoft.com/office/powerpoint/2010/main" val="39299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11</a:t>
            </a:fld>
            <a:endParaRPr lang="zh-CN" altLang="en-US"/>
          </a:p>
        </p:txBody>
      </p:sp>
    </p:spTree>
    <p:extLst>
      <p:ext uri="{BB962C8B-B14F-4D97-AF65-F5344CB8AC3E}">
        <p14:creationId xmlns:p14="http://schemas.microsoft.com/office/powerpoint/2010/main" val="1360883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B31826-1DBB-41AD-AE7E-FE87E436860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F059D67-D9FF-4B7D-B066-134CF6638B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257698058"/>
      </p:ext>
    </p:extLst>
  </p:cSld>
  <p:clrMapOvr>
    <a:masterClrMapping/>
  </p:clrMapOvr>
  <p:transition spd="slow">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63B5B8-B016-4CAB-B5B6-1B15E3396F5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AC0B4C8-66A6-4E1D-A84B-72A3155ACA2D}"/>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A84F043-5B2E-4F6C-83D7-AFB339115093}"/>
              </a:ext>
            </a:extLst>
          </p:cNvPr>
          <p:cNvSpPr>
            <a:spLocks noGrp="1"/>
          </p:cNvSpPr>
          <p:nvPr>
            <p:ph type="dt" sz="half" idx="10"/>
          </p:nvPr>
        </p:nvSpPr>
        <p:spPr>
          <a:xfrm>
            <a:off x="838200" y="6356350"/>
            <a:ext cx="2743200" cy="365125"/>
          </a:xfrm>
          <a:prstGeom prst="rect">
            <a:avLst/>
          </a:prstGeom>
        </p:spPr>
        <p:txBody>
          <a:bodyPr/>
          <a:lstStyle/>
          <a:p>
            <a:fld id="{5429C27E-43E5-4BAD-8D40-9A1B48C1B5A3}" type="datetimeFigureOut">
              <a:rPr lang="zh-CN" altLang="en-US" smtClean="0"/>
              <a:t>2023-05-12</a:t>
            </a:fld>
            <a:endParaRPr lang="zh-CN" altLang="en-US"/>
          </a:p>
        </p:txBody>
      </p:sp>
      <p:sp>
        <p:nvSpPr>
          <p:cNvPr id="5" name="页脚占位符 4">
            <a:extLst>
              <a:ext uri="{FF2B5EF4-FFF2-40B4-BE49-F238E27FC236}">
                <a16:creationId xmlns:a16="http://schemas.microsoft.com/office/drawing/2014/main" id="{67DDFA01-B5D5-49BB-B43C-5B2D2DD4C0A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EA65F137-F334-4AAC-AE48-80FD21C0239B}"/>
              </a:ext>
            </a:extLst>
          </p:cNvPr>
          <p:cNvSpPr>
            <a:spLocks noGrp="1"/>
          </p:cNvSpPr>
          <p:nvPr>
            <p:ph type="sldNum" sz="quarter" idx="12"/>
          </p:nvPr>
        </p:nvSpPr>
        <p:spPr>
          <a:xfrm>
            <a:off x="8610600" y="6356350"/>
            <a:ext cx="2743200" cy="365125"/>
          </a:xfrm>
          <a:prstGeom prst="rect">
            <a:avLst/>
          </a:prstGeom>
        </p:spPr>
        <p:txBody>
          <a:bodyPr/>
          <a:lstStyle/>
          <a:p>
            <a:fld id="{9FC85E21-9AC7-4874-B7FF-EA1E4E983464}" type="slidenum">
              <a:rPr lang="zh-CN" altLang="en-US" smtClean="0"/>
              <a:t>‹#›</a:t>
            </a:fld>
            <a:endParaRPr lang="zh-CN" altLang="en-US"/>
          </a:p>
        </p:txBody>
      </p:sp>
    </p:spTree>
    <p:extLst>
      <p:ext uri="{BB962C8B-B14F-4D97-AF65-F5344CB8AC3E}">
        <p14:creationId xmlns:p14="http://schemas.microsoft.com/office/powerpoint/2010/main" val="794288953"/>
      </p:ext>
    </p:extLst>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10C78-72EC-4A5B-8448-F5BFA6D3C7DA}"/>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01956904"/>
      </p:ext>
    </p:extLst>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0751368"/>
      </p:ext>
    </p:extLst>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a:extLst>
              <a:ext uri="{FF2B5EF4-FFF2-40B4-BE49-F238E27FC236}">
                <a16:creationId xmlns:a16="http://schemas.microsoft.com/office/drawing/2014/main" id="{CE0F3720-6902-4F19-8657-667BAEBF80B0}"/>
              </a:ext>
            </a:extLst>
          </p:cNvPr>
          <p:cNvSpPr>
            <a:spLocks noGrp="1"/>
          </p:cNvSpPr>
          <p:nvPr>
            <p:ph type="dt" sz="half" idx="10"/>
          </p:nvPr>
        </p:nvSpPr>
        <p:spPr/>
        <p:txBody>
          <a:bodyPr/>
          <a:lstStyle>
            <a:lvl1pPr>
              <a:defRPr/>
            </a:lvl1pPr>
          </a:lstStyle>
          <a:p>
            <a:pPr>
              <a:defRPr/>
            </a:pPr>
            <a:fld id="{735934DF-B665-421F-AAA7-207F3DF9C06A}" type="datetimeFigureOut">
              <a:rPr lang="zh-CN" altLang="en-US"/>
              <a:pPr>
                <a:defRPr/>
              </a:pPr>
              <a:t>2023-05-12</a:t>
            </a:fld>
            <a:endParaRPr lang="zh-CN" altLang="en-US"/>
          </a:p>
        </p:txBody>
      </p:sp>
      <p:sp>
        <p:nvSpPr>
          <p:cNvPr id="4" name="页脚占位符 4">
            <a:extLst>
              <a:ext uri="{FF2B5EF4-FFF2-40B4-BE49-F238E27FC236}">
                <a16:creationId xmlns:a16="http://schemas.microsoft.com/office/drawing/2014/main" id="{9F9C534B-6701-40E8-A808-0AC156FB99A1}"/>
              </a:ext>
            </a:extLst>
          </p:cNvPr>
          <p:cNvSpPr>
            <a:spLocks noGrp="1"/>
          </p:cNvSpPr>
          <p:nvPr>
            <p:ph type="ftr" sz="quarter" idx="11"/>
          </p:nvPr>
        </p:nvSpPr>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B0E251ED-0C82-425F-A1CC-384D25F60100}"/>
              </a:ext>
            </a:extLst>
          </p:cNvPr>
          <p:cNvSpPr>
            <a:spLocks noGrp="1"/>
          </p:cNvSpPr>
          <p:nvPr>
            <p:ph type="sldNum" sz="quarter" idx="12"/>
          </p:nvPr>
        </p:nvSpPr>
        <p:spPr/>
        <p:txBody>
          <a:bodyPr/>
          <a:lstStyle>
            <a:lvl1pPr>
              <a:defRPr/>
            </a:lvl1pPr>
          </a:lstStyle>
          <a:p>
            <a:fld id="{56DC3029-674A-42C4-AB1D-9798301328A0}" type="slidenum">
              <a:rPr lang="zh-CN" altLang="en-US"/>
              <a:pPr/>
              <a:t>‹#›</a:t>
            </a:fld>
            <a:endParaRPr lang="zh-CN" altLang="en-US"/>
          </a:p>
        </p:txBody>
      </p:sp>
    </p:spTree>
    <p:extLst>
      <p:ext uri="{BB962C8B-B14F-4D97-AF65-F5344CB8AC3E}">
        <p14:creationId xmlns:p14="http://schemas.microsoft.com/office/powerpoint/2010/main" val="1050705670"/>
      </p:ext>
    </p:extLst>
  </p:cSld>
  <p:clrMapOvr>
    <a:masterClrMapping/>
  </p:clrMapOvr>
  <p:transition>
    <p:wipe dir="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467E7FB-01A2-4741-8C38-8960FBAC50A1}"/>
              </a:ext>
            </a:extLst>
          </p:cNvPr>
          <p:cNvSpPr>
            <a:spLocks noGrp="1"/>
          </p:cNvSpPr>
          <p:nvPr>
            <p:ph type="title"/>
          </p:nvPr>
        </p:nvSpPr>
        <p:spPr>
          <a:xfrm>
            <a:off x="824366" y="203196"/>
            <a:ext cx="11062834" cy="720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0C3F7B24-7889-4FB4-8A5C-21D9663CB589}"/>
              </a:ext>
            </a:extLst>
          </p:cNvPr>
          <p:cNvSpPr>
            <a:spLocks noGrp="1"/>
          </p:cNvSpPr>
          <p:nvPr>
            <p:ph type="body" idx="1"/>
          </p:nvPr>
        </p:nvSpPr>
        <p:spPr>
          <a:xfrm>
            <a:off x="824366" y="1219200"/>
            <a:ext cx="11062834" cy="5435604"/>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矩形 6">
            <a:extLst>
              <a:ext uri="{FF2B5EF4-FFF2-40B4-BE49-F238E27FC236}">
                <a16:creationId xmlns:a16="http://schemas.microsoft.com/office/drawing/2014/main" id="{1E647F37-8040-4BA9-BEFE-044E6244E710}"/>
              </a:ext>
            </a:extLst>
          </p:cNvPr>
          <p:cNvSpPr/>
          <p:nvPr userDrawn="1"/>
        </p:nvSpPr>
        <p:spPr>
          <a:xfrm>
            <a:off x="0" y="203196"/>
            <a:ext cx="396000" cy="720000"/>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59E1C936-65D7-4CA3-9FB6-D947B2F35EC1}"/>
              </a:ext>
            </a:extLst>
          </p:cNvPr>
          <p:cNvSpPr/>
          <p:nvPr userDrawn="1"/>
        </p:nvSpPr>
        <p:spPr>
          <a:xfrm>
            <a:off x="440356" y="203196"/>
            <a:ext cx="180000" cy="72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081155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 id="2147483656" r:id="rId5"/>
  </p:sldLayoutIdLst>
  <p:transition spd="slow">
    <p:wipe dir="r"/>
  </p:transition>
  <p:txStyles>
    <p:titleStyle>
      <a:lvl1pPr algn="l" defTabSz="914400" rtl="0" eaLnBrk="1" latinLnBrk="0" hangingPunct="1">
        <a:lnSpc>
          <a:spcPct val="100000"/>
        </a:lnSpc>
        <a:spcBef>
          <a:spcPct val="0"/>
        </a:spcBef>
        <a:buNone/>
        <a:defRPr sz="2800" b="1" kern="1200" baseline="0">
          <a:solidFill>
            <a:schemeClr val="tx1"/>
          </a:solidFill>
          <a:latin typeface="Arial" panose="020B0604020202020204" pitchFamily="34" charset="0"/>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600"/>
        </a:spcBef>
        <a:buFont typeface="Arial" panose="020B0604020202020204" pitchFamily="34" charset="0"/>
        <a:buChar char="•"/>
        <a:defRPr sz="2400" kern="1200" baseline="0">
          <a:solidFill>
            <a:schemeClr val="tx1"/>
          </a:solidFill>
          <a:latin typeface="Arial" panose="020B0604020202020204" pitchFamily="34" charset="0"/>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000" kern="1200" baseline="0">
          <a:solidFill>
            <a:schemeClr val="tx1"/>
          </a:solidFill>
          <a:latin typeface="Arial" panose="020B0604020202020204" pitchFamily="34" charset="0"/>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1800" kern="1200" baseline="0">
          <a:solidFill>
            <a:schemeClr val="tx1"/>
          </a:solidFill>
          <a:latin typeface="Arial" panose="020B0604020202020204" pitchFamily="34" charset="0"/>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600" kern="1200" baseline="0">
          <a:solidFill>
            <a:schemeClr val="tx1"/>
          </a:solidFill>
          <a:latin typeface="Arial" panose="020B0604020202020204" pitchFamily="34" charset="0"/>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400" kern="1200" baseline="0">
          <a:solidFill>
            <a:schemeClr val="tx1"/>
          </a:solidFill>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gi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4.jpeg"/></Relationships>
</file>

<file path=ppt/slides/_rels/slide3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hyperlink" Target="media/03Action%20of%20Epinephrine%20on%20a%20Liver%20Cell%20(fast).swf"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hyperlink" Target="media/05cAMP_signaling.mov" TargetMode="External"/><Relationship Id="rId5" Type="http://schemas.openxmlformats.org/officeDocument/2006/relationships/image" Target="../media/image45.png"/><Relationship Id="rId4" Type="http://schemas.openxmlformats.org/officeDocument/2006/relationships/hyperlink" Target="media/04Action%20of%20Epinephrine%20on%20a%20Liver%20Cell%20(slow).swf"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6.xml"/><Relationship Id="rId1" Type="http://schemas.openxmlformats.org/officeDocument/2006/relationships/slideLayout" Target="../slideLayouts/slideLayout5.xml"/><Relationship Id="rId5" Type="http://schemas.openxmlformats.org/officeDocument/2006/relationships/image" Target="../media/image45.png"/><Relationship Id="rId4" Type="http://schemas.openxmlformats.org/officeDocument/2006/relationships/hyperlink" Target="media/06Second%20Messengers%20in%20Signaling%20Pathways.swf"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4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5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5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61.jpeg"/></Relationships>
</file>

<file path=ppt/slides/_rels/slide5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2.jpeg"/></Relationships>
</file>

<file path=ppt/slides/_rels/slide6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74.jpeg"/></Relationships>
</file>

<file path=ppt/slides/_rels/slide6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 name="Text Box 15">
            <a:extLst>
              <a:ext uri="{FF2B5EF4-FFF2-40B4-BE49-F238E27FC236}">
                <a16:creationId xmlns:a16="http://schemas.microsoft.com/office/drawing/2014/main" id="{97180156-49E0-433B-8D8B-07D9628B5C9E}"/>
              </a:ext>
            </a:extLst>
          </p:cNvPr>
          <p:cNvSpPr txBox="1">
            <a:spLocks noChangeArrowheads="1"/>
          </p:cNvSpPr>
          <p:nvPr/>
        </p:nvSpPr>
        <p:spPr bwMode="auto">
          <a:xfrm>
            <a:off x="2472612" y="589981"/>
            <a:ext cx="72467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lvl="0" algn="ctr">
              <a:spcBef>
                <a:spcPts val="600"/>
              </a:spcBef>
              <a:defRPr/>
            </a:pPr>
            <a:r>
              <a:rPr lang="zh-CN" altLang="en-US" sz="1400" b="1" dirty="0">
                <a:solidFill>
                  <a:srgbClr val="003366"/>
                </a:solidFill>
                <a:latin typeface="Arial" charset="0"/>
                <a:ea typeface="微软雅黑" panose="020B0503020204020204" pitchFamily="34" charset="-122"/>
              </a:rPr>
              <a:t>丁明孝  王喜忠  张传茂  陈建国  主编 </a:t>
            </a:r>
            <a:endParaRPr kumimoji="0" lang="en-US" altLang="zh-CN" sz="1400" b="1" i="0" u="none" strike="noStrike" kern="1200" cap="none" spc="0" normalizeH="0" baseline="0" noProof="0" dirty="0">
              <a:ln>
                <a:noFill/>
              </a:ln>
              <a:solidFill>
                <a:srgbClr val="003366"/>
              </a:solidFill>
              <a:effectLst/>
              <a:uLnTx/>
              <a:uFillTx/>
              <a:latin typeface="Arial" charset="0"/>
              <a:ea typeface="微软雅黑" panose="020B0503020204020204" pitchFamily="34" charset="-122"/>
              <a:cs typeface="+mn-cs"/>
            </a:endParaRPr>
          </a:p>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zh-CN" altLang="en-US" sz="1800" b="1" i="0" u="none" strike="noStrike" kern="1200" cap="none" spc="0" normalizeH="0" baseline="0" noProof="0" dirty="0">
                <a:ln>
                  <a:noFill/>
                </a:ln>
                <a:solidFill>
                  <a:srgbClr val="003366"/>
                </a:solidFill>
                <a:effectLst/>
                <a:uLnTx/>
                <a:uFillTx/>
                <a:latin typeface="Arial" charset="0"/>
                <a:ea typeface="微软雅黑" panose="020B0503020204020204" pitchFamily="34" charset="-122"/>
                <a:cs typeface="+mn-cs"/>
              </a:rPr>
              <a:t>细胞生物学（第</a:t>
            </a:r>
            <a:r>
              <a:rPr kumimoji="0" lang="en-US" altLang="zh-CN" sz="1800" b="1" i="0" u="none" strike="noStrike" kern="1200" cap="none" spc="0" normalizeH="0" baseline="0" noProof="0" dirty="0">
                <a:ln>
                  <a:noFill/>
                </a:ln>
                <a:solidFill>
                  <a:srgbClr val="003366"/>
                </a:solidFill>
                <a:effectLst/>
                <a:uLnTx/>
                <a:uFillTx/>
                <a:latin typeface="Arial" charset="0"/>
                <a:ea typeface="微软雅黑" panose="020B0503020204020204" pitchFamily="34" charset="-122"/>
                <a:cs typeface="+mn-cs"/>
              </a:rPr>
              <a:t>5</a:t>
            </a:r>
            <a:r>
              <a:rPr kumimoji="0" lang="zh-CN" altLang="en-US" sz="1800" b="1" i="0" u="none" strike="noStrike" kern="1200" cap="none" spc="0" normalizeH="0" baseline="0" noProof="0" dirty="0">
                <a:ln>
                  <a:noFill/>
                </a:ln>
                <a:solidFill>
                  <a:srgbClr val="003366"/>
                </a:solidFill>
                <a:effectLst/>
                <a:uLnTx/>
                <a:uFillTx/>
                <a:latin typeface="Arial" charset="0"/>
                <a:ea typeface="微软雅黑" panose="020B0503020204020204" pitchFamily="34" charset="-122"/>
                <a:cs typeface="+mn-cs"/>
              </a:rPr>
              <a:t>版）</a:t>
            </a:r>
            <a:endParaRPr kumimoji="0" lang="en-US" altLang="zh-CN" sz="1600" b="1" i="0" u="none" strike="noStrike" kern="1200" cap="none" spc="0" normalizeH="0" baseline="0" noProof="0" dirty="0">
              <a:ln>
                <a:noFill/>
              </a:ln>
              <a:solidFill>
                <a:srgbClr val="003366"/>
              </a:solidFill>
              <a:effectLst/>
              <a:uLnTx/>
              <a:uFillTx/>
              <a:latin typeface="Arial" charset="0"/>
              <a:ea typeface="微软雅黑" panose="020B0503020204020204" pitchFamily="34" charset="-122"/>
              <a:cs typeface="+mn-cs"/>
            </a:endParaRPr>
          </a:p>
        </p:txBody>
      </p:sp>
      <p:sp>
        <p:nvSpPr>
          <p:cNvPr id="16" name="Rectangle 7">
            <a:extLst>
              <a:ext uri="{FF2B5EF4-FFF2-40B4-BE49-F238E27FC236}">
                <a16:creationId xmlns:a16="http://schemas.microsoft.com/office/drawing/2014/main" id="{A78AE70E-DCB4-40E0-A51E-3663056F857F}"/>
              </a:ext>
            </a:extLst>
          </p:cNvPr>
          <p:cNvSpPr>
            <a:spLocks noChangeArrowheads="1"/>
          </p:cNvSpPr>
          <p:nvPr/>
        </p:nvSpPr>
        <p:spPr bwMode="auto">
          <a:xfrm>
            <a:off x="3404787" y="1628032"/>
            <a:ext cx="8787213" cy="1080000"/>
          </a:xfrm>
          <a:prstGeom prst="rect">
            <a:avLst/>
          </a:prstGeom>
          <a:solidFill>
            <a:srgbClr val="00336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 name="Freeform 8">
            <a:extLst>
              <a:ext uri="{FF2B5EF4-FFF2-40B4-BE49-F238E27FC236}">
                <a16:creationId xmlns:a16="http://schemas.microsoft.com/office/drawing/2014/main" id="{95C8E4A8-D2A0-418F-BF24-5AF8A625EF46}"/>
              </a:ext>
            </a:extLst>
          </p:cNvPr>
          <p:cNvSpPr/>
          <p:nvPr/>
        </p:nvSpPr>
        <p:spPr bwMode="auto">
          <a:xfrm>
            <a:off x="0" y="1628032"/>
            <a:ext cx="3600000" cy="1080000"/>
          </a:xfrm>
          <a:custGeom>
            <a:avLst/>
            <a:gdLst>
              <a:gd name="T0" fmla="*/ 4054 w 4054"/>
              <a:gd name="T1" fmla="*/ 804 h 1623"/>
              <a:gd name="T2" fmla="*/ 3860 w 4054"/>
              <a:gd name="T3" fmla="*/ 631 h 1623"/>
              <a:gd name="T4" fmla="*/ 3860 w 4054"/>
              <a:gd name="T5" fmla="*/ 0 h 1623"/>
              <a:gd name="T6" fmla="*/ 0 w 4054"/>
              <a:gd name="T7" fmla="*/ 0 h 1623"/>
              <a:gd name="T8" fmla="*/ 0 w 4054"/>
              <a:gd name="T9" fmla="*/ 1623 h 1623"/>
              <a:gd name="T10" fmla="*/ 3860 w 4054"/>
              <a:gd name="T11" fmla="*/ 1623 h 1623"/>
              <a:gd name="T12" fmla="*/ 3860 w 4054"/>
              <a:gd name="T13" fmla="*/ 976 h 1623"/>
              <a:gd name="T14" fmla="*/ 4054 w 4054"/>
              <a:gd name="T15" fmla="*/ 804 h 16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54" h="1623">
                <a:moveTo>
                  <a:pt x="4054" y="804"/>
                </a:moveTo>
                <a:lnTo>
                  <a:pt x="3860" y="631"/>
                </a:lnTo>
                <a:lnTo>
                  <a:pt x="3860" y="0"/>
                </a:lnTo>
                <a:lnTo>
                  <a:pt x="0" y="0"/>
                </a:lnTo>
                <a:lnTo>
                  <a:pt x="0" y="1623"/>
                </a:lnTo>
                <a:lnTo>
                  <a:pt x="3860" y="1623"/>
                </a:lnTo>
                <a:lnTo>
                  <a:pt x="3860" y="976"/>
                </a:lnTo>
                <a:lnTo>
                  <a:pt x="4054" y="804"/>
                </a:lnTo>
                <a:close/>
              </a:path>
            </a:pathLst>
          </a:custGeom>
          <a:solidFill>
            <a:srgbClr val="FFC000"/>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8" name="TextBox 5">
            <a:extLst>
              <a:ext uri="{FF2B5EF4-FFF2-40B4-BE49-F238E27FC236}">
                <a16:creationId xmlns:a16="http://schemas.microsoft.com/office/drawing/2014/main" id="{8954B37B-B9BB-40FC-84DE-08CACC72E1A0}"/>
              </a:ext>
            </a:extLst>
          </p:cNvPr>
          <p:cNvSpPr txBox="1"/>
          <p:nvPr/>
        </p:nvSpPr>
        <p:spPr>
          <a:xfrm>
            <a:off x="195212" y="1814089"/>
            <a:ext cx="320957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微软雅黑" pitchFamily="34" charset="-122"/>
                <a:cs typeface="+mn-cs"/>
              </a:rPr>
              <a:t>第十一章</a:t>
            </a:r>
          </a:p>
        </p:txBody>
      </p:sp>
      <p:sp>
        <p:nvSpPr>
          <p:cNvPr id="19" name="TextBox 6">
            <a:extLst>
              <a:ext uri="{FF2B5EF4-FFF2-40B4-BE49-F238E27FC236}">
                <a16:creationId xmlns:a16="http://schemas.microsoft.com/office/drawing/2014/main" id="{A82192F3-09FC-4F42-A32B-56380550AC93}"/>
              </a:ext>
            </a:extLst>
          </p:cNvPr>
          <p:cNvSpPr txBox="1"/>
          <p:nvPr/>
        </p:nvSpPr>
        <p:spPr>
          <a:xfrm>
            <a:off x="6167178" y="1814089"/>
            <a:ext cx="3262432" cy="707886"/>
          </a:xfrm>
          <a:prstGeom prst="rect">
            <a:avLst/>
          </a:prstGeom>
          <a:noFill/>
        </p:spPr>
        <p:txBody>
          <a:bodyPr wrap="none" rtlCol="0">
            <a:spAutoFit/>
          </a:bodyPr>
          <a:lstStyle/>
          <a:p>
            <a:pPr lvl="0" algn="ctr"/>
            <a:r>
              <a:rPr lang="zh-CN" altLang="en-US" sz="4000" b="1" dirty="0">
                <a:solidFill>
                  <a:prstClr val="white"/>
                </a:solidFill>
                <a:latin typeface="微软雅黑" pitchFamily="34" charset="-122"/>
                <a:ea typeface="微软雅黑" pitchFamily="34" charset="-122"/>
              </a:rPr>
              <a:t>细胞信号转导</a:t>
            </a:r>
          </a:p>
        </p:txBody>
      </p:sp>
      <p:pic>
        <p:nvPicPr>
          <p:cNvPr id="8" name="图片 3" descr="untitled.bmp">
            <a:extLst>
              <a:ext uri="{FF2B5EF4-FFF2-40B4-BE49-F238E27FC236}">
                <a16:creationId xmlns:a16="http://schemas.microsoft.com/office/drawing/2014/main" id="{C3BB79E8-1259-4F22-A12B-9FB1F7637805}"/>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593975" y="3306763"/>
            <a:ext cx="7004050"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9251649"/>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内容占位符 2">
            <a:extLst>
              <a:ext uri="{FF2B5EF4-FFF2-40B4-BE49-F238E27FC236}">
                <a16:creationId xmlns:a16="http://schemas.microsoft.com/office/drawing/2014/main" id="{01BCF6E1-D578-44DD-AEB5-9A5B3D0F4D39}"/>
              </a:ext>
            </a:extLst>
          </p:cNvPr>
          <p:cNvSpPr>
            <a:spLocks noGrp="1"/>
          </p:cNvSpPr>
          <p:nvPr>
            <p:ph idx="1"/>
          </p:nvPr>
        </p:nvSpPr>
        <p:spPr>
          <a:xfrm>
            <a:off x="824366" y="1219200"/>
            <a:ext cx="5605931" cy="5435604"/>
          </a:xfrm>
        </p:spPr>
        <p:txBody>
          <a:bodyPr>
            <a:normAutofit lnSpcReduction="10000"/>
          </a:bodyPr>
          <a:lstStyle/>
          <a:p>
            <a:pPr>
              <a:lnSpc>
                <a:spcPct val="160000"/>
              </a:lnSpc>
              <a:spcAft>
                <a:spcPts val="600"/>
              </a:spcAft>
            </a:pPr>
            <a:r>
              <a:rPr lang="zh-CN" altLang="en-US" sz="2000" b="1" dirty="0">
                <a:solidFill>
                  <a:srgbClr val="0033CC"/>
                </a:solidFill>
              </a:rPr>
              <a:t>受体</a:t>
            </a:r>
            <a:r>
              <a:rPr lang="zh-CN" altLang="en-US" sz="2000" dirty="0"/>
              <a:t>是一类能够识别和选择性结合某种配体（信号分子）的大分子；绝大多数受体都是蛋白质且多为</a:t>
            </a:r>
            <a:r>
              <a:rPr lang="zh-CN" altLang="en-US" sz="2000" b="1" u="sng" dirty="0"/>
              <a:t>糖蛋白</a:t>
            </a:r>
            <a:r>
              <a:rPr lang="zh-CN" altLang="en-US" sz="2000" dirty="0"/>
              <a:t>，少数受体是</a:t>
            </a:r>
            <a:r>
              <a:rPr lang="zh-CN" altLang="en-US" sz="2000" b="1" u="sng" dirty="0"/>
              <a:t>糖脂</a:t>
            </a:r>
            <a:r>
              <a:rPr lang="zh-CN" altLang="en-US" sz="2000" dirty="0"/>
              <a:t>（如霍乱毒素受体和百日咳毒素受体），有的受体是</a:t>
            </a:r>
            <a:r>
              <a:rPr lang="zh-CN" altLang="en-US" sz="2000" b="1" u="sng" dirty="0"/>
              <a:t>糖蛋白和糖脂组成的复合物</a:t>
            </a:r>
            <a:r>
              <a:rPr lang="zh-CN" altLang="en-US" sz="2000" dirty="0"/>
              <a:t>（如促甲状腺素受体）</a:t>
            </a:r>
            <a:endParaRPr lang="en-US" altLang="zh-CN" sz="2000" dirty="0"/>
          </a:p>
          <a:p>
            <a:pPr>
              <a:lnSpc>
                <a:spcPct val="160000"/>
              </a:lnSpc>
              <a:spcAft>
                <a:spcPts val="600"/>
              </a:spcAft>
            </a:pPr>
            <a:r>
              <a:rPr lang="zh-CN" altLang="en-US" sz="2000" b="1" dirty="0">
                <a:solidFill>
                  <a:srgbClr val="0033CC"/>
                </a:solidFill>
              </a:rPr>
              <a:t>细胞内受体（</a:t>
            </a:r>
            <a:r>
              <a:rPr lang="en-US" altLang="zh-CN" sz="2000" b="1" dirty="0">
                <a:solidFill>
                  <a:srgbClr val="0033CC"/>
                </a:solidFill>
              </a:rPr>
              <a:t>intracellular receptor</a:t>
            </a:r>
            <a:r>
              <a:rPr lang="zh-CN" altLang="en-US" sz="2000" b="1" dirty="0">
                <a:solidFill>
                  <a:srgbClr val="0033CC"/>
                </a:solidFill>
              </a:rPr>
              <a:t>）</a:t>
            </a:r>
            <a:r>
              <a:rPr lang="zh-CN" altLang="en-US" sz="2000" dirty="0"/>
              <a:t>：位于细胞质基质或核基质中，主要识别和结合小的脂溶性信号分子</a:t>
            </a:r>
            <a:endParaRPr lang="en-US" altLang="zh-CN" sz="2000" dirty="0"/>
          </a:p>
          <a:p>
            <a:pPr>
              <a:lnSpc>
                <a:spcPct val="160000"/>
              </a:lnSpc>
              <a:spcAft>
                <a:spcPts val="600"/>
              </a:spcAft>
            </a:pPr>
            <a:r>
              <a:rPr lang="zh-CN" altLang="en-US" sz="2000" b="1" dirty="0">
                <a:solidFill>
                  <a:srgbClr val="0033CC"/>
                </a:solidFill>
              </a:rPr>
              <a:t>细胞表面受体（</a:t>
            </a:r>
            <a:r>
              <a:rPr lang="en-US" altLang="zh-CN" sz="2000" b="1" dirty="0">
                <a:solidFill>
                  <a:srgbClr val="0033CC"/>
                </a:solidFill>
              </a:rPr>
              <a:t>cell-surface receptor</a:t>
            </a:r>
            <a:r>
              <a:rPr lang="zh-CN" altLang="en-US" sz="2000" b="1" dirty="0">
                <a:solidFill>
                  <a:srgbClr val="0033CC"/>
                </a:solidFill>
              </a:rPr>
              <a:t>）</a:t>
            </a:r>
            <a:r>
              <a:rPr lang="zh-CN" altLang="en-US" sz="2000" dirty="0"/>
              <a:t>：主要识别和结合亲水性信号分子，包括分泌型信号分子或膜结合型信号分子</a:t>
            </a:r>
            <a:endParaRPr lang="en-US" altLang="zh-CN" sz="2000" dirty="0"/>
          </a:p>
        </p:txBody>
      </p:sp>
      <p:pic>
        <p:nvPicPr>
          <p:cNvPr id="12294" name="Picture 2">
            <a:extLst>
              <a:ext uri="{FF2B5EF4-FFF2-40B4-BE49-F238E27FC236}">
                <a16:creationId xmlns:a16="http://schemas.microsoft.com/office/drawing/2014/main" id="{09C9D3D4-F98C-4647-AC84-3A5D94ED458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229518" y="2101893"/>
            <a:ext cx="4657682" cy="3670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标题 2">
            <a:extLst>
              <a:ext uri="{FF2B5EF4-FFF2-40B4-BE49-F238E27FC236}">
                <a16:creationId xmlns:a16="http://schemas.microsoft.com/office/drawing/2014/main" id="{0B6F8B5F-8B9E-49CC-B0E0-CEAA642518AC}"/>
              </a:ext>
            </a:extLst>
          </p:cNvPr>
          <p:cNvSpPr>
            <a:spLocks noGrp="1"/>
          </p:cNvSpPr>
          <p:nvPr>
            <p:ph type="title"/>
          </p:nvPr>
        </p:nvSpPr>
        <p:spPr/>
        <p:txBody>
          <a:bodyPr/>
          <a:lstStyle/>
          <a:p>
            <a:r>
              <a:rPr lang="zh-CN" altLang="en-US" dirty="0"/>
              <a:t>（二）受体（</a:t>
            </a:r>
            <a:r>
              <a:rPr lang="en-US" altLang="zh-CN" dirty="0"/>
              <a:t>receptor</a:t>
            </a:r>
            <a:r>
              <a:rPr lang="zh-CN" altLang="en-US" dirty="0"/>
              <a:t>）</a:t>
            </a:r>
          </a:p>
        </p:txBody>
      </p:sp>
    </p:spTree>
    <p:extLst>
      <p:ext uri="{BB962C8B-B14F-4D97-AF65-F5344CB8AC3E}">
        <p14:creationId xmlns:p14="http://schemas.microsoft.com/office/powerpoint/2010/main" val="1760340663"/>
      </p:ext>
    </p:extLst>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D980C5-CF53-4C9F-9F65-F06A452036CD}"/>
              </a:ext>
            </a:extLst>
          </p:cNvPr>
          <p:cNvSpPr>
            <a:spLocks noGrp="1"/>
          </p:cNvSpPr>
          <p:nvPr>
            <p:ph type="title"/>
          </p:nvPr>
        </p:nvSpPr>
        <p:spPr/>
        <p:txBody>
          <a:bodyPr>
            <a:normAutofit/>
          </a:bodyPr>
          <a:lstStyle/>
          <a:p>
            <a:r>
              <a:rPr lang="zh-CN" altLang="en-US" dirty="0"/>
              <a:t>细胞表面受体（</a:t>
            </a:r>
            <a:r>
              <a:rPr lang="en-US" altLang="zh-CN" dirty="0"/>
              <a:t>cell-surface receptor</a:t>
            </a:r>
            <a:r>
              <a:rPr lang="zh-CN" altLang="en-US" dirty="0"/>
              <a:t>）</a:t>
            </a:r>
          </a:p>
        </p:txBody>
      </p:sp>
      <p:sp>
        <p:nvSpPr>
          <p:cNvPr id="3" name="内容占位符 2">
            <a:extLst>
              <a:ext uri="{FF2B5EF4-FFF2-40B4-BE49-F238E27FC236}">
                <a16:creationId xmlns:a16="http://schemas.microsoft.com/office/drawing/2014/main" id="{77D4293D-BFB8-4CD5-B07D-F095DC98D12C}"/>
              </a:ext>
            </a:extLst>
          </p:cNvPr>
          <p:cNvSpPr>
            <a:spLocks noGrp="1"/>
          </p:cNvSpPr>
          <p:nvPr>
            <p:ph idx="1"/>
          </p:nvPr>
        </p:nvSpPr>
        <p:spPr>
          <a:xfrm>
            <a:off x="824366" y="1219200"/>
            <a:ext cx="5163479" cy="5435604"/>
          </a:xfrm>
        </p:spPr>
        <p:txBody>
          <a:bodyPr>
            <a:normAutofit/>
          </a:bodyPr>
          <a:lstStyle/>
          <a:p>
            <a:pPr>
              <a:lnSpc>
                <a:spcPct val="150000"/>
              </a:lnSpc>
              <a:spcAft>
                <a:spcPts val="600"/>
              </a:spcAft>
            </a:pPr>
            <a:r>
              <a:rPr lang="zh-CN" altLang="en-US" sz="2000" b="1" dirty="0">
                <a:solidFill>
                  <a:srgbClr val="0033CC"/>
                </a:solidFill>
              </a:rPr>
              <a:t>离子通道偶联受体（</a:t>
            </a:r>
            <a:r>
              <a:rPr lang="en-US" altLang="zh-CN" sz="2000" b="1" dirty="0">
                <a:solidFill>
                  <a:srgbClr val="0033CC"/>
                </a:solidFill>
              </a:rPr>
              <a:t>ion channel-coupled receptors</a:t>
            </a:r>
            <a:r>
              <a:rPr lang="zh-CN" altLang="en-US" sz="2000" b="1" dirty="0">
                <a:solidFill>
                  <a:srgbClr val="0033CC"/>
                </a:solidFill>
              </a:rPr>
              <a:t>）</a:t>
            </a:r>
            <a:r>
              <a:rPr lang="zh-CN" altLang="en-US" sz="2000" dirty="0"/>
              <a:t>：又称配体门离子通道（</a:t>
            </a:r>
            <a:r>
              <a:rPr lang="en-US" altLang="zh-CN" sz="2000" dirty="0"/>
              <a:t>ligand-gated channel</a:t>
            </a:r>
            <a:r>
              <a:rPr lang="zh-CN" altLang="en-US" sz="2000" dirty="0"/>
              <a:t>）或递质门离子通道（</a:t>
            </a:r>
            <a:r>
              <a:rPr lang="en-US" altLang="zh-CN" sz="2000" dirty="0"/>
              <a:t>transmitter-gated channel</a:t>
            </a:r>
            <a:r>
              <a:rPr lang="zh-CN" altLang="en-US" sz="2000" dirty="0"/>
              <a:t>） </a:t>
            </a:r>
          </a:p>
          <a:p>
            <a:pPr>
              <a:lnSpc>
                <a:spcPct val="150000"/>
              </a:lnSpc>
              <a:spcAft>
                <a:spcPts val="600"/>
              </a:spcAft>
            </a:pPr>
            <a:r>
              <a:rPr lang="en-US" altLang="zh-CN" sz="2000" b="1" dirty="0">
                <a:solidFill>
                  <a:srgbClr val="0033CC"/>
                </a:solidFill>
              </a:rPr>
              <a:t>G </a:t>
            </a:r>
            <a:r>
              <a:rPr lang="zh-CN" altLang="en-US" sz="2000" b="1" dirty="0">
                <a:solidFill>
                  <a:srgbClr val="0033CC"/>
                </a:solidFill>
              </a:rPr>
              <a:t>蛋白偶联受体（</a:t>
            </a:r>
            <a:r>
              <a:rPr lang="en-US" altLang="zh-CN" sz="2000" b="1" dirty="0">
                <a:solidFill>
                  <a:srgbClr val="0033CC"/>
                </a:solidFill>
              </a:rPr>
              <a:t>G-protein-coupled receptors</a:t>
            </a:r>
            <a:r>
              <a:rPr lang="zh-CN" altLang="en-US" sz="2000" b="1" dirty="0">
                <a:solidFill>
                  <a:srgbClr val="0033CC"/>
                </a:solidFill>
              </a:rPr>
              <a:t>， </a:t>
            </a:r>
            <a:r>
              <a:rPr lang="en-US" altLang="zh-CN" sz="2000" b="1" dirty="0">
                <a:solidFill>
                  <a:srgbClr val="0033CC"/>
                </a:solidFill>
              </a:rPr>
              <a:t>GPCRs</a:t>
            </a:r>
            <a:r>
              <a:rPr lang="zh-CN" altLang="en-US" sz="2000" b="1" dirty="0">
                <a:solidFill>
                  <a:srgbClr val="0033CC"/>
                </a:solidFill>
              </a:rPr>
              <a:t>） </a:t>
            </a:r>
            <a:r>
              <a:rPr lang="zh-CN" altLang="en-US" sz="2000" dirty="0"/>
              <a:t>：细胞表面受体中最大家族</a:t>
            </a:r>
          </a:p>
          <a:p>
            <a:pPr>
              <a:lnSpc>
                <a:spcPct val="150000"/>
              </a:lnSpc>
              <a:spcAft>
                <a:spcPts val="600"/>
              </a:spcAft>
            </a:pPr>
            <a:r>
              <a:rPr lang="zh-CN" altLang="en-US" sz="2000" b="1" dirty="0">
                <a:solidFill>
                  <a:srgbClr val="0033CC"/>
                </a:solidFill>
              </a:rPr>
              <a:t>酶联受体（</a:t>
            </a:r>
            <a:r>
              <a:rPr lang="en-US" altLang="zh-CN" sz="2000" b="1" dirty="0">
                <a:solidFill>
                  <a:srgbClr val="0033CC"/>
                </a:solidFill>
              </a:rPr>
              <a:t>enzyme-linked receptors</a:t>
            </a:r>
            <a:r>
              <a:rPr lang="zh-CN" altLang="en-US" sz="2000" b="1" dirty="0">
                <a:solidFill>
                  <a:srgbClr val="0033CC"/>
                </a:solidFill>
              </a:rPr>
              <a:t>）</a:t>
            </a:r>
            <a:r>
              <a:rPr lang="zh-CN" altLang="en-US" sz="2000" dirty="0"/>
              <a:t>：一类是受体胞内结构域具有潜在酶活性，另一类是受体本身不具酶活性，而是受体胞内段与酶相联系</a:t>
            </a:r>
          </a:p>
        </p:txBody>
      </p:sp>
      <p:pic>
        <p:nvPicPr>
          <p:cNvPr id="4" name="Picture 4" descr="imagepage2">
            <a:extLst>
              <a:ext uri="{FF2B5EF4-FFF2-40B4-BE49-F238E27FC236}">
                <a16:creationId xmlns:a16="http://schemas.microsoft.com/office/drawing/2014/main" id="{D4B1FB06-AF6F-43E6-8292-D3F0D63A400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204157" y="1458128"/>
            <a:ext cx="5718933" cy="3883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E402B072-CBE1-4C9E-97F4-383D10831974}"/>
              </a:ext>
            </a:extLst>
          </p:cNvPr>
          <p:cNvSpPr/>
          <p:nvPr/>
        </p:nvSpPr>
        <p:spPr>
          <a:xfrm>
            <a:off x="6290926" y="5876961"/>
            <a:ext cx="5545394" cy="673261"/>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11-2 </a:t>
            </a:r>
            <a:r>
              <a:rPr lang="zh-CN" altLang="en-US" sz="1600" b="1" dirty="0">
                <a:solidFill>
                  <a:srgbClr val="0033CC"/>
                </a:solidFill>
                <a:latin typeface="Arial" panose="020B0604020202020204" pitchFamily="34" charset="0"/>
                <a:ea typeface="微软雅黑" panose="020B0503020204020204" pitchFamily="34" charset="-122"/>
              </a:rPr>
              <a:t>三种类型的细胞表面受体</a:t>
            </a:r>
          </a:p>
          <a:p>
            <a:pPr algn="ctr">
              <a:lnSpc>
                <a:spcPts val="2400"/>
              </a:lnSpc>
            </a:pPr>
            <a:r>
              <a:rPr lang="zh-CN" altLang="en-US" sz="1400" dirty="0">
                <a:latin typeface="Arial" panose="020B0604020202020204" pitchFamily="34" charset="0"/>
                <a:ea typeface="微软雅黑" panose="020B0503020204020204" pitchFamily="34" charset="-122"/>
              </a:rPr>
              <a:t>（</a:t>
            </a:r>
            <a:r>
              <a:rPr lang="en-US" altLang="zh-CN" sz="1400" dirty="0">
                <a:latin typeface="Arial" panose="020B0604020202020204" pitchFamily="34" charset="0"/>
                <a:ea typeface="微软雅黑" panose="020B0503020204020204" pitchFamily="34" charset="-122"/>
              </a:rPr>
              <a:t>A</a:t>
            </a:r>
            <a:r>
              <a:rPr lang="zh-CN" altLang="en-US" sz="1400" dirty="0">
                <a:latin typeface="Arial" panose="020B0604020202020204" pitchFamily="34" charset="0"/>
                <a:ea typeface="微软雅黑" panose="020B0503020204020204" pitchFamily="34" charset="-122"/>
              </a:rPr>
              <a:t>）离子通道偶联受体；（</a:t>
            </a:r>
            <a:r>
              <a:rPr lang="en-US" altLang="zh-CN" sz="1400" dirty="0">
                <a:latin typeface="Arial" panose="020B0604020202020204" pitchFamily="34" charset="0"/>
                <a:ea typeface="微软雅黑" panose="020B0503020204020204" pitchFamily="34" charset="-122"/>
              </a:rPr>
              <a:t>B</a:t>
            </a:r>
            <a:r>
              <a:rPr lang="zh-CN" altLang="en-US" sz="1400" dirty="0">
                <a:latin typeface="Arial" panose="020B0604020202020204" pitchFamily="34" charset="0"/>
                <a:ea typeface="微软雅黑" panose="020B0503020204020204" pitchFamily="34" charset="-122"/>
              </a:rPr>
              <a:t>）</a:t>
            </a:r>
            <a:r>
              <a:rPr lang="en-US" altLang="zh-CN" sz="1400" dirty="0">
                <a:latin typeface="Arial" panose="020B0604020202020204" pitchFamily="34" charset="0"/>
                <a:ea typeface="微软雅黑" panose="020B0503020204020204" pitchFamily="34" charset="-122"/>
              </a:rPr>
              <a:t>G- </a:t>
            </a:r>
            <a:r>
              <a:rPr lang="zh-CN" altLang="en-US" sz="1400" dirty="0">
                <a:latin typeface="Arial" panose="020B0604020202020204" pitchFamily="34" charset="0"/>
                <a:ea typeface="微软雅黑" panose="020B0503020204020204" pitchFamily="34" charset="-122"/>
              </a:rPr>
              <a:t>蛋白偶联受体；（</a:t>
            </a:r>
            <a:r>
              <a:rPr lang="en-US" altLang="zh-CN" sz="1400" dirty="0">
                <a:latin typeface="Arial" panose="020B0604020202020204" pitchFamily="34" charset="0"/>
                <a:ea typeface="微软雅黑" panose="020B0503020204020204" pitchFamily="34" charset="-122"/>
              </a:rPr>
              <a:t>C</a:t>
            </a:r>
            <a:r>
              <a:rPr lang="zh-CN" altLang="en-US" sz="1400" dirty="0">
                <a:latin typeface="Arial" panose="020B0604020202020204" pitchFamily="34" charset="0"/>
                <a:ea typeface="微软雅黑" panose="020B0503020204020204" pitchFamily="34" charset="-122"/>
              </a:rPr>
              <a:t>）酶联受体</a:t>
            </a:r>
          </a:p>
        </p:txBody>
      </p:sp>
    </p:spTree>
    <p:extLst>
      <p:ext uri="{BB962C8B-B14F-4D97-AF65-F5344CB8AC3E}">
        <p14:creationId xmlns:p14="http://schemas.microsoft.com/office/powerpoint/2010/main" val="325363678"/>
      </p:ext>
    </p:extLst>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a:extLst>
              <a:ext uri="{FF2B5EF4-FFF2-40B4-BE49-F238E27FC236}">
                <a16:creationId xmlns:a16="http://schemas.microsoft.com/office/drawing/2014/main" id="{07231C0B-94D4-4665-90D5-28EA743BD1FE}"/>
              </a:ext>
            </a:extLst>
          </p:cNvPr>
          <p:cNvSpPr>
            <a:spLocks noGrp="1"/>
          </p:cNvSpPr>
          <p:nvPr>
            <p:ph idx="1"/>
          </p:nvPr>
        </p:nvSpPr>
        <p:spPr>
          <a:xfrm>
            <a:off x="824366" y="1219200"/>
            <a:ext cx="5353665" cy="5435604"/>
          </a:xfrm>
        </p:spPr>
        <p:txBody>
          <a:bodyPr>
            <a:normAutofit fontScale="92500" lnSpcReduction="10000"/>
          </a:bodyPr>
          <a:lstStyle/>
          <a:p>
            <a:pPr>
              <a:lnSpc>
                <a:spcPct val="150000"/>
              </a:lnSpc>
              <a:spcAft>
                <a:spcPts val="600"/>
              </a:spcAft>
            </a:pPr>
            <a:r>
              <a:rPr lang="zh-CN" altLang="en-US" sz="2000" dirty="0"/>
              <a:t>受体一般至少有</a:t>
            </a:r>
            <a:r>
              <a:rPr lang="zh-CN" altLang="en-US" sz="2000" b="1" dirty="0">
                <a:solidFill>
                  <a:srgbClr val="0033CC"/>
                </a:solidFill>
              </a:rPr>
              <a:t>两个功能域</a:t>
            </a:r>
            <a:r>
              <a:rPr lang="zh-CN" altLang="en-US" sz="2000" dirty="0"/>
              <a:t>：</a:t>
            </a:r>
            <a:r>
              <a:rPr lang="zh-CN" altLang="en-US" sz="2000" b="1" dirty="0">
                <a:solidFill>
                  <a:srgbClr val="0033CC"/>
                </a:solidFill>
              </a:rPr>
              <a:t>结合配体的功能域</a:t>
            </a:r>
            <a:r>
              <a:rPr lang="zh-CN" altLang="en-US" sz="2000" dirty="0"/>
              <a:t>及</a:t>
            </a:r>
            <a:r>
              <a:rPr lang="zh-CN" altLang="en-US" sz="2000" b="1" dirty="0">
                <a:solidFill>
                  <a:srgbClr val="0033CC"/>
                </a:solidFill>
              </a:rPr>
              <a:t>产生效应的功能域</a:t>
            </a:r>
            <a:r>
              <a:rPr lang="zh-CN" altLang="en-US" sz="2000" dirty="0"/>
              <a:t>，分别具有结合特异性和效应特异性。细胞信号转导始于胞外信号分子与靶细胞表面受体的结合，通过信号转导途径将胞外信号转换为胞内信号，结果诱发两类基本的细胞应答反应：</a:t>
            </a:r>
            <a:endParaRPr lang="en-US" altLang="zh-CN" sz="2000" dirty="0"/>
          </a:p>
          <a:p>
            <a:pPr>
              <a:lnSpc>
                <a:spcPct val="150000"/>
              </a:lnSpc>
              <a:spcAft>
                <a:spcPts val="600"/>
              </a:spcAft>
            </a:pPr>
            <a:r>
              <a:rPr lang="zh-CN" altLang="en-US" sz="2000" b="1" dirty="0">
                <a:solidFill>
                  <a:srgbClr val="0033CC"/>
                </a:solidFill>
              </a:rPr>
              <a:t>快反应（短期反应）</a:t>
            </a:r>
            <a:r>
              <a:rPr lang="zh-CN" altLang="en-US" sz="2000" dirty="0"/>
              <a:t>：改变细胞内特殊的酶类和其他蛋白质的活性或功能，进而影响细胞代谢功能或细胞运动等</a:t>
            </a:r>
            <a:endParaRPr lang="en-US" altLang="zh-CN" sz="2000" dirty="0"/>
          </a:p>
          <a:p>
            <a:pPr>
              <a:lnSpc>
                <a:spcPct val="150000"/>
              </a:lnSpc>
              <a:spcAft>
                <a:spcPts val="600"/>
              </a:spcAft>
            </a:pPr>
            <a:r>
              <a:rPr lang="zh-CN" altLang="en-US" sz="2000" b="1" dirty="0">
                <a:solidFill>
                  <a:srgbClr val="0033CC"/>
                </a:solidFill>
              </a:rPr>
              <a:t>慢反应（长期反应）</a:t>
            </a:r>
            <a:r>
              <a:rPr lang="zh-CN" altLang="en-US" sz="2000" dirty="0"/>
              <a:t>：通过修饰细胞内转录因子刺激或有时阻遏特异靶基因的表达，从而改变细胞特异性蛋白的表达量</a:t>
            </a:r>
          </a:p>
        </p:txBody>
      </p:sp>
      <p:pic>
        <p:nvPicPr>
          <p:cNvPr id="5" name="图片 4" descr="11-3">
            <a:extLst>
              <a:ext uri="{FF2B5EF4-FFF2-40B4-BE49-F238E27FC236}">
                <a16:creationId xmlns:a16="http://schemas.microsoft.com/office/drawing/2014/main" id="{5E45160B-8F63-4D06-B0FB-CA65283B7803}"/>
              </a:ext>
            </a:extLst>
          </p:cNvPr>
          <p:cNvPicPr>
            <a:picLocks noGrp="1" noChangeAspect="1"/>
          </p:cNvPicPr>
          <p:nvPr isPhoto="1"/>
        </p:nvPicPr>
        <p:blipFill>
          <a:blip r:embed="rId3" cstate="screen">
            <a:lum/>
            <a:extLst>
              <a:ext uri="{28A0092B-C50C-407E-A947-70E740481C1C}">
                <a14:useLocalDpi xmlns:a14="http://schemas.microsoft.com/office/drawing/2010/main"/>
              </a:ext>
            </a:extLst>
          </a:blip>
          <a:stretch>
            <a:fillRect/>
          </a:stretch>
        </p:blipFill>
        <p:spPr>
          <a:xfrm>
            <a:off x="7359303" y="247440"/>
            <a:ext cx="3702128" cy="5909726"/>
          </a:xfrm>
          <a:prstGeom prst="rect">
            <a:avLst/>
          </a:prstGeom>
        </p:spPr>
      </p:pic>
      <p:sp>
        <p:nvSpPr>
          <p:cNvPr id="6" name="矩形 5">
            <a:extLst>
              <a:ext uri="{FF2B5EF4-FFF2-40B4-BE49-F238E27FC236}">
                <a16:creationId xmlns:a16="http://schemas.microsoft.com/office/drawing/2014/main" id="{EC189441-E25C-43F3-9F39-37FF16D2F424}"/>
              </a:ext>
            </a:extLst>
          </p:cNvPr>
          <p:cNvSpPr/>
          <p:nvPr/>
        </p:nvSpPr>
        <p:spPr>
          <a:xfrm>
            <a:off x="6533535" y="6228981"/>
            <a:ext cx="5353665" cy="584775"/>
          </a:xfrm>
          <a:prstGeom prst="rect">
            <a:avLst/>
          </a:prstGeom>
        </p:spPr>
        <p:txBody>
          <a:bodyPr wrap="square">
            <a:spAutoFit/>
          </a:bodyPr>
          <a:lstStyle/>
          <a:p>
            <a:pPr algn="ct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11-3 </a:t>
            </a:r>
            <a:r>
              <a:rPr lang="zh-CN" altLang="en-US" sz="1600" b="1" dirty="0">
                <a:solidFill>
                  <a:srgbClr val="0033CC"/>
                </a:solidFill>
                <a:latin typeface="Arial" panose="020B0604020202020204" pitchFamily="34" charset="0"/>
                <a:ea typeface="微软雅黑" panose="020B0503020204020204" pitchFamily="34" charset="-122"/>
              </a:rPr>
              <a:t>通过细胞表面受体转导胞外信号诱发两类基本细胞应答反应</a:t>
            </a:r>
            <a:r>
              <a:rPr lang="en-US" altLang="zh-CN" sz="1600" b="1" dirty="0">
                <a:solidFill>
                  <a:srgbClr val="0033CC"/>
                </a:solidFill>
                <a:latin typeface="Arial" panose="020B0604020202020204" pitchFamily="34" charset="0"/>
                <a:ea typeface="微软雅黑" panose="020B0503020204020204" pitchFamily="34" charset="-122"/>
              </a:rPr>
              <a:t>——</a:t>
            </a:r>
            <a:r>
              <a:rPr lang="zh-CN" altLang="en-US" sz="1600" b="1" dirty="0">
                <a:solidFill>
                  <a:srgbClr val="0033CC"/>
                </a:solidFill>
                <a:latin typeface="Arial" panose="020B0604020202020204" pitchFamily="34" charset="0"/>
                <a:ea typeface="微软雅黑" panose="020B0503020204020204" pitchFamily="34" charset="-122"/>
              </a:rPr>
              <a:t>快反应和慢反应</a:t>
            </a:r>
          </a:p>
        </p:txBody>
      </p:sp>
      <p:sp>
        <p:nvSpPr>
          <p:cNvPr id="2" name="标题 1"/>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889969031"/>
      </p:ext>
    </p:extLst>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2" descr="figure 15-09">
            <a:extLst>
              <a:ext uri="{FF2B5EF4-FFF2-40B4-BE49-F238E27FC236}">
                <a16:creationId xmlns:a16="http://schemas.microsoft.com/office/drawing/2014/main" id="{8D31B4A8-B723-4B2F-80AA-7CA0865CDC7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696363" y="1201809"/>
            <a:ext cx="6799275" cy="54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16" name="Text Box 3">
            <a:extLst>
              <a:ext uri="{FF2B5EF4-FFF2-40B4-BE49-F238E27FC236}">
                <a16:creationId xmlns:a16="http://schemas.microsoft.com/office/drawing/2014/main" id="{FA67674E-992C-4F8F-8CCF-F859AAAA140F}"/>
              </a:ext>
            </a:extLst>
          </p:cNvPr>
          <p:cNvSpPr txBox="1">
            <a:spLocks noChangeArrowheads="1"/>
          </p:cNvSpPr>
          <p:nvPr/>
        </p:nvSpPr>
        <p:spPr bwMode="auto">
          <a:xfrm>
            <a:off x="6928501" y="6524319"/>
            <a:ext cx="5263499" cy="260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096" dirty="0">
                <a:ea typeface="宋体" panose="02010600030101010101" pitchFamily="2" charset="-122"/>
              </a:rPr>
              <a:t>Figure 15-9 </a:t>
            </a:r>
            <a:r>
              <a:rPr lang="en-US" altLang="zh-CN" sz="1096" i="1" dirty="0">
                <a:ea typeface="宋体" panose="02010600030101010101" pitchFamily="2" charset="-122"/>
              </a:rPr>
              <a:t> Molecular Biology of the Cell</a:t>
            </a:r>
            <a:r>
              <a:rPr lang="en-US" altLang="zh-CN" sz="1096" dirty="0">
                <a:ea typeface="宋体" panose="02010600030101010101" pitchFamily="2" charset="-122"/>
              </a:rPr>
              <a:t> (© Garland Science 2008)</a:t>
            </a:r>
          </a:p>
        </p:txBody>
      </p:sp>
      <p:sp>
        <p:nvSpPr>
          <p:cNvPr id="3" name="标题 2">
            <a:extLst>
              <a:ext uri="{FF2B5EF4-FFF2-40B4-BE49-F238E27FC236}">
                <a16:creationId xmlns:a16="http://schemas.microsoft.com/office/drawing/2014/main" id="{E9C7FCE2-7D41-4E3C-92A7-C1DB8761B7BC}"/>
              </a:ext>
            </a:extLst>
          </p:cNvPr>
          <p:cNvSpPr>
            <a:spLocks noGrp="1"/>
          </p:cNvSpPr>
          <p:nvPr>
            <p:ph type="title"/>
          </p:nvPr>
        </p:nvSpPr>
        <p:spPr/>
        <p:txBody>
          <a:bodyPr/>
          <a:lstStyle/>
          <a:p>
            <a:r>
              <a:rPr lang="zh-CN" altLang="en-US" dirty="0"/>
              <a:t>不同靶细胞以不同方式应答于相同化学信号</a:t>
            </a:r>
          </a:p>
        </p:txBody>
      </p:sp>
    </p:spTree>
    <p:extLst>
      <p:ext uri="{BB962C8B-B14F-4D97-AF65-F5344CB8AC3E}">
        <p14:creationId xmlns:p14="http://schemas.microsoft.com/office/powerpoint/2010/main" val="2746819687"/>
      </p:ext>
    </p:extLst>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内容占位符 4">
            <a:extLst>
              <a:ext uri="{FF2B5EF4-FFF2-40B4-BE49-F238E27FC236}">
                <a16:creationId xmlns:a16="http://schemas.microsoft.com/office/drawing/2014/main" id="{160619C1-7D3B-4FE5-9850-6DA1C6BABBB7}"/>
              </a:ext>
            </a:extLst>
          </p:cNvPr>
          <p:cNvSpPr>
            <a:spLocks noGrp="1"/>
          </p:cNvSpPr>
          <p:nvPr>
            <p:ph idx="1"/>
          </p:nvPr>
        </p:nvSpPr>
        <p:spPr/>
        <p:txBody>
          <a:bodyPr>
            <a:normAutofit/>
          </a:bodyPr>
          <a:lstStyle/>
          <a:p>
            <a:pPr>
              <a:lnSpc>
                <a:spcPct val="150000"/>
              </a:lnSpc>
            </a:pPr>
            <a:r>
              <a:rPr lang="zh-CN" altLang="en-US" sz="2000" b="1" dirty="0">
                <a:solidFill>
                  <a:srgbClr val="0033CC"/>
                </a:solidFill>
              </a:rPr>
              <a:t>第二信使学说（</a:t>
            </a:r>
            <a:r>
              <a:rPr lang="en-US" altLang="zh-CN" sz="2000" b="1" dirty="0">
                <a:solidFill>
                  <a:srgbClr val="0033CC"/>
                </a:solidFill>
              </a:rPr>
              <a:t>second messenger theory</a:t>
            </a:r>
            <a:r>
              <a:rPr lang="zh-CN" altLang="en-US" sz="2000" b="1" dirty="0">
                <a:solidFill>
                  <a:srgbClr val="0033CC"/>
                </a:solidFill>
              </a:rPr>
              <a:t>）：</a:t>
            </a:r>
            <a:r>
              <a:rPr lang="zh-CN" altLang="en-US" sz="2000" dirty="0"/>
              <a:t>胞外化学信号（第一信使）不能进入细胞，它作用于细胞表面受体，导致产生胞内信号（第二信使），从而引发靶细胞内一系列生化反应，最后产生一定的生理效应，第二信使的降解使其信号作用终止</a:t>
            </a:r>
            <a:endParaRPr lang="en-US" altLang="zh-CN" sz="2000" dirty="0"/>
          </a:p>
        </p:txBody>
      </p:sp>
      <p:pic>
        <p:nvPicPr>
          <p:cNvPr id="15364" name="Picture 2">
            <a:extLst>
              <a:ext uri="{FF2B5EF4-FFF2-40B4-BE49-F238E27FC236}">
                <a16:creationId xmlns:a16="http://schemas.microsoft.com/office/drawing/2014/main" id="{3B8D7995-EA26-43B5-B78C-7F99C1055A7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57676" y="3414804"/>
            <a:ext cx="9276649" cy="32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标题 2">
            <a:extLst>
              <a:ext uri="{FF2B5EF4-FFF2-40B4-BE49-F238E27FC236}">
                <a16:creationId xmlns:a16="http://schemas.microsoft.com/office/drawing/2014/main" id="{C82B5918-156C-4699-AA71-70BBFDA13B61}"/>
              </a:ext>
            </a:extLst>
          </p:cNvPr>
          <p:cNvSpPr>
            <a:spLocks noGrp="1"/>
          </p:cNvSpPr>
          <p:nvPr>
            <p:ph type="title"/>
          </p:nvPr>
        </p:nvSpPr>
        <p:spPr/>
        <p:txBody>
          <a:bodyPr/>
          <a:lstStyle/>
          <a:p>
            <a:r>
              <a:rPr lang="zh-CN" altLang="en-US" dirty="0"/>
              <a:t>（三）第二信使与分子开关</a:t>
            </a:r>
          </a:p>
        </p:txBody>
      </p:sp>
    </p:spTree>
    <p:extLst>
      <p:ext uri="{BB962C8B-B14F-4D97-AF65-F5344CB8AC3E}">
        <p14:creationId xmlns:p14="http://schemas.microsoft.com/office/powerpoint/2010/main" val="4275213803"/>
      </p:ext>
    </p:extLst>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4A60709-06AC-4CCF-A87D-998826F1BDD1}"/>
              </a:ext>
            </a:extLst>
          </p:cNvPr>
          <p:cNvSpPr>
            <a:spLocks noGrp="1"/>
          </p:cNvSpPr>
          <p:nvPr>
            <p:ph type="title"/>
          </p:nvPr>
        </p:nvSpPr>
        <p:spPr/>
        <p:txBody>
          <a:bodyPr/>
          <a:lstStyle/>
          <a:p>
            <a:r>
              <a:rPr lang="zh-CN" altLang="en-US" dirty="0"/>
              <a:t>第二信使（</a:t>
            </a:r>
            <a:r>
              <a:rPr lang="en-US" altLang="zh-CN" dirty="0"/>
              <a:t>second messenger </a:t>
            </a:r>
            <a:r>
              <a:rPr lang="zh-CN" altLang="en-US" dirty="0"/>
              <a:t>）</a:t>
            </a:r>
          </a:p>
        </p:txBody>
      </p:sp>
      <p:sp>
        <p:nvSpPr>
          <p:cNvPr id="7" name="内容占位符 6">
            <a:extLst>
              <a:ext uri="{FF2B5EF4-FFF2-40B4-BE49-F238E27FC236}">
                <a16:creationId xmlns:a16="http://schemas.microsoft.com/office/drawing/2014/main" id="{0CED1031-EB0E-48BC-B1AB-4D2BFBA37640}"/>
              </a:ext>
            </a:extLst>
          </p:cNvPr>
          <p:cNvSpPr>
            <a:spLocks noGrp="1"/>
          </p:cNvSpPr>
          <p:nvPr>
            <p:ph idx="1"/>
          </p:nvPr>
        </p:nvSpPr>
        <p:spPr>
          <a:xfrm>
            <a:off x="824366" y="1219200"/>
            <a:ext cx="4662034" cy="5435604"/>
          </a:xfrm>
        </p:spPr>
        <p:txBody>
          <a:bodyPr>
            <a:normAutofit/>
          </a:bodyPr>
          <a:lstStyle/>
          <a:p>
            <a:pPr>
              <a:lnSpc>
                <a:spcPct val="160000"/>
              </a:lnSpc>
            </a:pPr>
            <a:r>
              <a:rPr lang="zh-CN" altLang="en-US" sz="2000" b="1" dirty="0">
                <a:solidFill>
                  <a:srgbClr val="0033CC"/>
                </a:solidFill>
              </a:rPr>
              <a:t>第二信使（</a:t>
            </a:r>
            <a:r>
              <a:rPr lang="en-US" altLang="zh-CN" sz="2000" b="1" dirty="0">
                <a:solidFill>
                  <a:srgbClr val="0033CC"/>
                </a:solidFill>
              </a:rPr>
              <a:t>second messenger</a:t>
            </a:r>
            <a:r>
              <a:rPr lang="zh-CN" altLang="en-US" sz="2000" b="1" dirty="0">
                <a:solidFill>
                  <a:srgbClr val="0033CC"/>
                </a:solidFill>
              </a:rPr>
              <a:t>）</a:t>
            </a:r>
            <a:r>
              <a:rPr lang="zh-CN" altLang="en-US" sz="2000" dirty="0"/>
              <a:t>是指在胞内产生的非蛋白类小分子，其浓度变化（增加或减少）应答胞外信号与细胞表面受体的结合，调节细胞内酶和非酶蛋白质的活性，从而在细胞信号转导途径中行使携带和放大信号的功能</a:t>
            </a:r>
            <a:endParaRPr lang="en-US" altLang="zh-CN" sz="2000" dirty="0"/>
          </a:p>
          <a:p>
            <a:pPr>
              <a:lnSpc>
                <a:spcPct val="160000"/>
              </a:lnSpc>
            </a:pPr>
            <a:r>
              <a:rPr lang="zh-CN" altLang="en-US" sz="2000" dirty="0"/>
              <a:t>目前公认的第二信使：</a:t>
            </a:r>
            <a:r>
              <a:rPr lang="en-US" altLang="zh-CN" sz="2000" b="1" dirty="0">
                <a:solidFill>
                  <a:srgbClr val="0033CC"/>
                </a:solidFill>
              </a:rPr>
              <a:t>cAMP</a:t>
            </a:r>
            <a:r>
              <a:rPr lang="zh-CN" altLang="en-US" sz="2000" b="1" dirty="0">
                <a:solidFill>
                  <a:srgbClr val="0033CC"/>
                </a:solidFill>
              </a:rPr>
              <a:t>、</a:t>
            </a:r>
            <a:r>
              <a:rPr lang="en-US" altLang="zh-CN" sz="2000" b="1" dirty="0">
                <a:solidFill>
                  <a:srgbClr val="0033CC"/>
                </a:solidFill>
              </a:rPr>
              <a:t>cGMP</a:t>
            </a:r>
            <a:r>
              <a:rPr lang="zh-CN" altLang="en-US" sz="2000" b="1" dirty="0">
                <a:solidFill>
                  <a:srgbClr val="0033CC"/>
                </a:solidFill>
              </a:rPr>
              <a:t>、</a:t>
            </a:r>
            <a:r>
              <a:rPr lang="en-US" altLang="zh-CN" sz="2000" b="1" dirty="0">
                <a:solidFill>
                  <a:srgbClr val="0033CC"/>
                </a:solidFill>
              </a:rPr>
              <a:t>Ca</a:t>
            </a:r>
            <a:r>
              <a:rPr lang="en-US" altLang="zh-CN" sz="2000" b="1" baseline="30000" dirty="0">
                <a:solidFill>
                  <a:srgbClr val="0033CC"/>
                </a:solidFill>
              </a:rPr>
              <a:t>2+</a:t>
            </a:r>
            <a:r>
              <a:rPr lang="zh-CN" altLang="en-US" sz="2000" b="1" dirty="0">
                <a:solidFill>
                  <a:srgbClr val="0033CC"/>
                </a:solidFill>
              </a:rPr>
              <a:t>、</a:t>
            </a:r>
            <a:r>
              <a:rPr lang="en-US" altLang="zh-CN" sz="2000" b="1" dirty="0">
                <a:solidFill>
                  <a:srgbClr val="0033CC"/>
                </a:solidFill>
              </a:rPr>
              <a:t>DAG</a:t>
            </a:r>
            <a:r>
              <a:rPr lang="zh-CN" altLang="en-US" sz="2000" b="1" dirty="0">
                <a:solidFill>
                  <a:srgbClr val="0033CC"/>
                </a:solidFill>
              </a:rPr>
              <a:t>、</a:t>
            </a:r>
            <a:r>
              <a:rPr lang="en-US" altLang="zh-CN" sz="2000" b="1" dirty="0">
                <a:solidFill>
                  <a:srgbClr val="0033CC"/>
                </a:solidFill>
              </a:rPr>
              <a:t>IP3</a:t>
            </a:r>
            <a:endParaRPr lang="zh-CN" altLang="en-US" sz="2000" b="1" dirty="0">
              <a:solidFill>
                <a:srgbClr val="0033CC"/>
              </a:solidFill>
            </a:endParaRPr>
          </a:p>
          <a:p>
            <a:pPr>
              <a:lnSpc>
                <a:spcPct val="160000"/>
              </a:lnSpc>
            </a:pPr>
            <a:endParaRPr lang="zh-CN" altLang="en-US" sz="2000" dirty="0"/>
          </a:p>
        </p:txBody>
      </p:sp>
      <p:pic>
        <p:nvPicPr>
          <p:cNvPr id="5" name="图片 4" descr="11-4">
            <a:extLst>
              <a:ext uri="{FF2B5EF4-FFF2-40B4-BE49-F238E27FC236}">
                <a16:creationId xmlns:a16="http://schemas.microsoft.com/office/drawing/2014/main" id="{9723421A-37D1-4D4A-AFE1-109E86859CE6}"/>
              </a:ext>
            </a:extLst>
          </p:cNvPr>
          <p:cNvPicPr>
            <a:picLocks noGrp="1" noChangeAspect="1"/>
          </p:cNvPicPr>
          <p:nvPr isPhoto="1"/>
        </p:nvPicPr>
        <p:blipFill>
          <a:blip r:embed="rId3" cstate="screen">
            <a:lum/>
            <a:extLst>
              <a:ext uri="{28A0092B-C50C-407E-A947-70E740481C1C}">
                <a14:useLocalDpi xmlns:a14="http://schemas.microsoft.com/office/drawing/2010/main"/>
              </a:ext>
            </a:extLst>
          </a:blip>
          <a:stretch>
            <a:fillRect/>
          </a:stretch>
        </p:blipFill>
        <p:spPr>
          <a:xfrm>
            <a:off x="5776942" y="1087233"/>
            <a:ext cx="5590692" cy="5699537"/>
          </a:xfrm>
          <a:prstGeom prst="rect">
            <a:avLst/>
          </a:prstGeom>
        </p:spPr>
      </p:pic>
      <p:sp>
        <p:nvSpPr>
          <p:cNvPr id="6" name="矩形 5">
            <a:extLst>
              <a:ext uri="{FF2B5EF4-FFF2-40B4-BE49-F238E27FC236}">
                <a16:creationId xmlns:a16="http://schemas.microsoft.com/office/drawing/2014/main" id="{CC92EB8B-D06B-4725-A2D2-23F555F5BC6D}"/>
              </a:ext>
            </a:extLst>
          </p:cNvPr>
          <p:cNvSpPr/>
          <p:nvPr/>
        </p:nvSpPr>
        <p:spPr>
          <a:xfrm>
            <a:off x="259783" y="6285472"/>
            <a:ext cx="6096000" cy="369332"/>
          </a:xfrm>
          <a:prstGeom prst="rect">
            <a:avLst/>
          </a:prstGeom>
        </p:spPr>
        <p:txBody>
          <a:bodyPr wrap="square">
            <a:spAutoFit/>
          </a:bodyPr>
          <a:lstStyle/>
          <a:p>
            <a:pPr algn="ct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11-4 4 </a:t>
            </a:r>
            <a:r>
              <a:rPr lang="zh-CN" altLang="en-US" sz="1600" b="1" dirty="0">
                <a:solidFill>
                  <a:srgbClr val="0033CC"/>
                </a:solidFill>
                <a:latin typeface="Arial" panose="020B0604020202020204" pitchFamily="34" charset="0"/>
                <a:ea typeface="微软雅黑" panose="020B0503020204020204" pitchFamily="34" charset="-122"/>
              </a:rPr>
              <a:t>种常见的细胞内第二信使及其主要效应</a:t>
            </a:r>
          </a:p>
        </p:txBody>
      </p:sp>
    </p:spTree>
    <p:extLst>
      <p:ext uri="{BB962C8B-B14F-4D97-AF65-F5344CB8AC3E}">
        <p14:creationId xmlns:p14="http://schemas.microsoft.com/office/powerpoint/2010/main" val="1978993537"/>
      </p:ext>
    </p:extLst>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38C218-0D7E-4910-8DBD-F9D1C7AE2E49}"/>
              </a:ext>
            </a:extLst>
          </p:cNvPr>
          <p:cNvSpPr>
            <a:spLocks noGrp="1"/>
          </p:cNvSpPr>
          <p:nvPr>
            <p:ph type="title"/>
          </p:nvPr>
        </p:nvSpPr>
        <p:spPr/>
        <p:txBody>
          <a:bodyPr/>
          <a:lstStyle/>
          <a:p>
            <a:r>
              <a:rPr lang="zh-CN" altLang="en-US" dirty="0"/>
              <a:t>分子开关（</a:t>
            </a:r>
            <a:r>
              <a:rPr lang="en-US" altLang="zh-CN" dirty="0"/>
              <a:t>molecular switches</a:t>
            </a:r>
            <a:r>
              <a:rPr lang="zh-CN" altLang="en-US" dirty="0"/>
              <a:t>）</a:t>
            </a:r>
          </a:p>
        </p:txBody>
      </p:sp>
      <p:sp>
        <p:nvSpPr>
          <p:cNvPr id="3" name="内容占位符 2">
            <a:extLst>
              <a:ext uri="{FF2B5EF4-FFF2-40B4-BE49-F238E27FC236}">
                <a16:creationId xmlns:a16="http://schemas.microsoft.com/office/drawing/2014/main" id="{2F3E2799-384A-4712-9236-C4923EE1C359}"/>
              </a:ext>
            </a:extLst>
          </p:cNvPr>
          <p:cNvSpPr>
            <a:spLocks noGrp="1"/>
          </p:cNvSpPr>
          <p:nvPr>
            <p:ph idx="1"/>
          </p:nvPr>
        </p:nvSpPr>
        <p:spPr>
          <a:xfrm>
            <a:off x="824366" y="1219200"/>
            <a:ext cx="4877934" cy="5435604"/>
          </a:xfrm>
        </p:spPr>
        <p:txBody>
          <a:bodyPr>
            <a:normAutofit/>
          </a:bodyPr>
          <a:lstStyle/>
          <a:p>
            <a:pPr>
              <a:lnSpc>
                <a:spcPct val="150000"/>
              </a:lnSpc>
            </a:pPr>
            <a:r>
              <a:rPr lang="zh-CN" altLang="en-US" sz="2000" dirty="0"/>
              <a:t>在细胞信号转导过程中，两类在进化上保守的胞内蛋白，它们分别通过激活机制和失活机制精确控制细胞内一系列信号传递的级联反应</a:t>
            </a:r>
            <a:endParaRPr lang="en-US" altLang="zh-CN" sz="2000" dirty="0"/>
          </a:p>
          <a:p>
            <a:pPr>
              <a:lnSpc>
                <a:spcPct val="150000"/>
              </a:lnSpc>
            </a:pPr>
            <a:r>
              <a:rPr lang="zh-CN" altLang="en-US" sz="2000" dirty="0"/>
              <a:t>可分为三类：</a:t>
            </a:r>
            <a:endParaRPr lang="en-US" altLang="zh-CN" sz="2000" dirty="0"/>
          </a:p>
          <a:p>
            <a:pPr lvl="1">
              <a:lnSpc>
                <a:spcPct val="150000"/>
              </a:lnSpc>
            </a:pPr>
            <a:r>
              <a:rPr lang="en-US" altLang="zh-CN" sz="1800" b="1" dirty="0">
                <a:solidFill>
                  <a:srgbClr val="0033CC"/>
                </a:solidFill>
              </a:rPr>
              <a:t>GTPase </a:t>
            </a:r>
            <a:r>
              <a:rPr lang="zh-CN" altLang="en-US" sz="1800" b="1" dirty="0">
                <a:solidFill>
                  <a:srgbClr val="0033CC"/>
                </a:solidFill>
              </a:rPr>
              <a:t>分子开关调控蛋白</a:t>
            </a:r>
            <a:endParaRPr lang="en-US" altLang="zh-CN" sz="1800" b="1" dirty="0">
              <a:solidFill>
                <a:srgbClr val="0033CC"/>
              </a:solidFill>
            </a:endParaRPr>
          </a:p>
          <a:p>
            <a:pPr lvl="1">
              <a:lnSpc>
                <a:spcPct val="150000"/>
              </a:lnSpc>
            </a:pPr>
            <a:r>
              <a:rPr lang="zh-CN" altLang="en-US" sz="1800" b="1" dirty="0">
                <a:solidFill>
                  <a:srgbClr val="0033CC"/>
                </a:solidFill>
              </a:rPr>
              <a:t>蛋白激酶</a:t>
            </a:r>
            <a:r>
              <a:rPr lang="en-US" altLang="zh-CN" sz="1800" b="1" dirty="0">
                <a:solidFill>
                  <a:srgbClr val="0033CC"/>
                </a:solidFill>
              </a:rPr>
              <a:t>/ </a:t>
            </a:r>
            <a:r>
              <a:rPr lang="zh-CN" altLang="en-US" sz="1800" b="1" dirty="0">
                <a:solidFill>
                  <a:srgbClr val="0033CC"/>
                </a:solidFill>
              </a:rPr>
              <a:t>蛋白磷酸水解酶</a:t>
            </a:r>
            <a:endParaRPr lang="en-US" altLang="zh-CN" sz="1800" b="1" dirty="0">
              <a:solidFill>
                <a:srgbClr val="0033CC"/>
              </a:solidFill>
            </a:endParaRPr>
          </a:p>
          <a:p>
            <a:pPr lvl="1">
              <a:lnSpc>
                <a:spcPct val="150000"/>
              </a:lnSpc>
            </a:pPr>
            <a:r>
              <a:rPr lang="zh-CN" altLang="en-US" sz="1800" b="1" dirty="0">
                <a:solidFill>
                  <a:srgbClr val="0033CC"/>
                </a:solidFill>
              </a:rPr>
              <a:t>钙调蛋白</a:t>
            </a:r>
          </a:p>
        </p:txBody>
      </p:sp>
      <p:pic>
        <p:nvPicPr>
          <p:cNvPr id="4" name="Picture 2" descr="figure 15-18">
            <a:extLst>
              <a:ext uri="{FF2B5EF4-FFF2-40B4-BE49-F238E27FC236}">
                <a16:creationId xmlns:a16="http://schemas.microsoft.com/office/drawing/2014/main" id="{5C585D92-697E-4E90-A835-57094653FA4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093834" y="3153977"/>
            <a:ext cx="6793366" cy="3500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3643686"/>
      </p:ext>
    </p:extLst>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内容占位符 2">
            <a:extLst>
              <a:ext uri="{FF2B5EF4-FFF2-40B4-BE49-F238E27FC236}">
                <a16:creationId xmlns:a16="http://schemas.microsoft.com/office/drawing/2014/main" id="{562B56A0-ACCD-4072-B4F0-D54EBEC9D0A5}"/>
              </a:ext>
            </a:extLst>
          </p:cNvPr>
          <p:cNvSpPr>
            <a:spLocks noGrp="1"/>
          </p:cNvSpPr>
          <p:nvPr>
            <p:ph idx="1"/>
          </p:nvPr>
        </p:nvSpPr>
        <p:spPr/>
        <p:txBody>
          <a:bodyPr>
            <a:normAutofit/>
          </a:bodyPr>
          <a:lstStyle/>
          <a:p>
            <a:pPr>
              <a:lnSpc>
                <a:spcPct val="150000"/>
              </a:lnSpc>
            </a:pPr>
            <a:r>
              <a:rPr lang="en-US" altLang="zh-CN" dirty="0"/>
              <a:t>GTPase </a:t>
            </a:r>
            <a:r>
              <a:rPr lang="zh-CN" altLang="en-US" dirty="0"/>
              <a:t>超家族：</a:t>
            </a:r>
            <a:endParaRPr lang="en-US" altLang="zh-CN" dirty="0"/>
          </a:p>
          <a:p>
            <a:pPr lvl="1">
              <a:lnSpc>
                <a:spcPct val="150000"/>
              </a:lnSpc>
            </a:pPr>
            <a:r>
              <a:rPr lang="zh-CN" altLang="en-US" b="1" dirty="0">
                <a:solidFill>
                  <a:srgbClr val="0033CC"/>
                </a:solidFill>
              </a:rPr>
              <a:t>三聚体</a:t>
            </a:r>
            <a:r>
              <a:rPr lang="en-US" altLang="zh-CN" b="1" dirty="0">
                <a:solidFill>
                  <a:srgbClr val="0033CC"/>
                </a:solidFill>
              </a:rPr>
              <a:t>GTP </a:t>
            </a:r>
            <a:r>
              <a:rPr lang="zh-CN" altLang="en-US" b="1" dirty="0">
                <a:solidFill>
                  <a:srgbClr val="0033CC"/>
                </a:solidFill>
              </a:rPr>
              <a:t>结合蛋白</a:t>
            </a:r>
            <a:endParaRPr lang="en-US" altLang="zh-CN" dirty="0"/>
          </a:p>
          <a:p>
            <a:pPr lvl="1">
              <a:lnSpc>
                <a:spcPct val="150000"/>
              </a:lnSpc>
            </a:pPr>
            <a:r>
              <a:rPr lang="zh-CN" altLang="en-US" b="1" dirty="0">
                <a:solidFill>
                  <a:srgbClr val="0033CC"/>
                </a:solidFill>
              </a:rPr>
              <a:t>单体 </a:t>
            </a:r>
            <a:r>
              <a:rPr lang="en-US" altLang="zh-CN" b="1" dirty="0">
                <a:solidFill>
                  <a:srgbClr val="0033CC"/>
                </a:solidFill>
              </a:rPr>
              <a:t>GTP </a:t>
            </a:r>
            <a:r>
              <a:rPr lang="zh-CN" altLang="en-US" b="1" dirty="0">
                <a:solidFill>
                  <a:srgbClr val="0033CC"/>
                </a:solidFill>
              </a:rPr>
              <a:t>结合蛋白</a:t>
            </a:r>
            <a:endParaRPr lang="zh-CN" altLang="en-US" dirty="0"/>
          </a:p>
        </p:txBody>
      </p:sp>
      <p:pic>
        <p:nvPicPr>
          <p:cNvPr id="7" name="图片 6" descr="11-5">
            <a:extLst>
              <a:ext uri="{FF2B5EF4-FFF2-40B4-BE49-F238E27FC236}">
                <a16:creationId xmlns:a16="http://schemas.microsoft.com/office/drawing/2014/main" id="{59ECAA60-4142-41F8-B514-7292DF3F971F}"/>
              </a:ext>
            </a:extLst>
          </p:cNvPr>
          <p:cNvPicPr>
            <a:picLocks noGrp="1" noChangeAspect="1"/>
          </p:cNvPicPr>
          <p:nvPr isPhoto="1"/>
        </p:nvPicPr>
        <p:blipFill>
          <a:blip r:embed="rId2" cstate="screen">
            <a:lum/>
            <a:extLst>
              <a:ext uri="{28A0092B-C50C-407E-A947-70E740481C1C}">
                <a14:useLocalDpi xmlns:a14="http://schemas.microsoft.com/office/drawing/2010/main"/>
              </a:ext>
            </a:extLst>
          </a:blip>
          <a:stretch>
            <a:fillRect/>
          </a:stretch>
        </p:blipFill>
        <p:spPr>
          <a:xfrm>
            <a:off x="5769931" y="1318800"/>
            <a:ext cx="5072507" cy="4320000"/>
          </a:xfrm>
          <a:prstGeom prst="rect">
            <a:avLst/>
          </a:prstGeom>
        </p:spPr>
      </p:pic>
      <p:sp>
        <p:nvSpPr>
          <p:cNvPr id="8" name="矩形 7">
            <a:extLst>
              <a:ext uri="{FF2B5EF4-FFF2-40B4-BE49-F238E27FC236}">
                <a16:creationId xmlns:a16="http://schemas.microsoft.com/office/drawing/2014/main" id="{9D9DF3E7-3CA6-4EF9-A030-9DD6B6ECAFA5}"/>
              </a:ext>
            </a:extLst>
          </p:cNvPr>
          <p:cNvSpPr/>
          <p:nvPr/>
        </p:nvSpPr>
        <p:spPr>
          <a:xfrm>
            <a:off x="4725169" y="5876962"/>
            <a:ext cx="7162029" cy="981038"/>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11-5 GTPase </a:t>
            </a:r>
            <a:r>
              <a:rPr lang="zh-CN" altLang="en-US" sz="1600" b="1" dirty="0">
                <a:solidFill>
                  <a:srgbClr val="0033CC"/>
                </a:solidFill>
                <a:latin typeface="Arial" panose="020B0604020202020204" pitchFamily="34" charset="0"/>
                <a:ea typeface="微软雅黑" panose="020B0503020204020204" pitchFamily="34" charset="-122"/>
              </a:rPr>
              <a:t>开关调控蛋白活化（开）与失活（关）的转换</a:t>
            </a:r>
          </a:p>
          <a:p>
            <a:pPr algn="ctr">
              <a:lnSpc>
                <a:spcPts val="2400"/>
              </a:lnSpc>
            </a:pPr>
            <a:r>
              <a:rPr lang="zh-CN" altLang="en-US" sz="1400" dirty="0">
                <a:latin typeface="Arial" panose="020B0604020202020204" pitchFamily="34" charset="0"/>
                <a:ea typeface="微软雅黑" panose="020B0503020204020204" pitchFamily="34" charset="-122"/>
              </a:rPr>
              <a:t>通过结合</a:t>
            </a:r>
            <a:r>
              <a:rPr lang="en-US" altLang="zh-CN" sz="1400" dirty="0">
                <a:latin typeface="Arial" panose="020B0604020202020204" pitchFamily="34" charset="0"/>
                <a:ea typeface="微软雅黑" panose="020B0503020204020204" pitchFamily="34" charset="-122"/>
              </a:rPr>
              <a:t>GTP </a:t>
            </a:r>
            <a:r>
              <a:rPr lang="zh-CN" altLang="en-US" sz="1400" dirty="0">
                <a:latin typeface="Arial" panose="020B0604020202020204" pitchFamily="34" charset="0"/>
                <a:ea typeface="微软雅黑" panose="020B0503020204020204" pitchFamily="34" charset="-122"/>
              </a:rPr>
              <a:t>的水解，</a:t>
            </a:r>
            <a:r>
              <a:rPr lang="en-US" altLang="zh-CN" sz="1400" dirty="0">
                <a:latin typeface="Arial" panose="020B0604020202020204" pitchFamily="34" charset="0"/>
                <a:ea typeface="微软雅黑" panose="020B0503020204020204" pitchFamily="34" charset="-122"/>
              </a:rPr>
              <a:t>GTPase </a:t>
            </a:r>
            <a:r>
              <a:rPr lang="zh-CN" altLang="en-US" sz="1400" dirty="0">
                <a:latin typeface="Arial" panose="020B0604020202020204" pitchFamily="34" charset="0"/>
                <a:ea typeface="微软雅黑" panose="020B0503020204020204" pitchFamily="34" charset="-122"/>
              </a:rPr>
              <a:t>开关蛋白由活化态转换为失活态，该过程受</a:t>
            </a:r>
            <a:r>
              <a:rPr lang="en-US" altLang="zh-CN" sz="1400" dirty="0">
                <a:latin typeface="Arial" panose="020B0604020202020204" pitchFamily="34" charset="0"/>
                <a:ea typeface="微软雅黑" panose="020B0503020204020204" pitchFamily="34" charset="-122"/>
              </a:rPr>
              <a:t>GAPs </a:t>
            </a:r>
            <a:r>
              <a:rPr lang="zh-CN" altLang="en-US" sz="1400" dirty="0">
                <a:latin typeface="Arial" panose="020B0604020202020204" pitchFamily="34" charset="0"/>
                <a:ea typeface="微软雅黑" panose="020B0503020204020204" pitchFamily="34" charset="-122"/>
              </a:rPr>
              <a:t>和</a:t>
            </a:r>
            <a:r>
              <a:rPr lang="en-US" altLang="zh-CN" sz="1400" dirty="0">
                <a:latin typeface="Arial" panose="020B0604020202020204" pitchFamily="34" charset="0"/>
                <a:ea typeface="微软雅黑" panose="020B0503020204020204" pitchFamily="34" charset="-122"/>
              </a:rPr>
              <a:t>RGSs </a:t>
            </a:r>
            <a:r>
              <a:rPr lang="zh-CN" altLang="en-US" sz="1400" dirty="0">
                <a:latin typeface="Arial" panose="020B0604020202020204" pitchFamily="34" charset="0"/>
                <a:ea typeface="微软雅黑" panose="020B0503020204020204" pitchFamily="34" charset="-122"/>
              </a:rPr>
              <a:t>的促进，受</a:t>
            </a:r>
            <a:r>
              <a:rPr lang="en-US" altLang="zh-CN" sz="1400" dirty="0">
                <a:latin typeface="Arial" panose="020B0604020202020204" pitchFamily="34" charset="0"/>
                <a:ea typeface="微软雅黑" panose="020B0503020204020204" pitchFamily="34" charset="-122"/>
              </a:rPr>
              <a:t>GDIs </a:t>
            </a:r>
            <a:r>
              <a:rPr lang="zh-CN" altLang="en-US" sz="1400" dirty="0">
                <a:latin typeface="Arial" panose="020B0604020202020204" pitchFamily="34" charset="0"/>
                <a:ea typeface="微软雅黑" panose="020B0503020204020204" pitchFamily="34" charset="-122"/>
              </a:rPr>
              <a:t>的抑制；</a:t>
            </a:r>
            <a:r>
              <a:rPr lang="en-US" altLang="zh-CN" sz="1400" dirty="0">
                <a:latin typeface="Arial" panose="020B0604020202020204" pitchFamily="34" charset="0"/>
                <a:ea typeface="微软雅黑" panose="020B0503020204020204" pitchFamily="34" charset="-122"/>
              </a:rPr>
              <a:t>GTPase </a:t>
            </a:r>
            <a:r>
              <a:rPr lang="zh-CN" altLang="en-US" sz="1400" dirty="0">
                <a:latin typeface="Arial" panose="020B0604020202020204" pitchFamily="34" charset="0"/>
                <a:ea typeface="微软雅黑" panose="020B0503020204020204" pitchFamily="34" charset="-122"/>
              </a:rPr>
              <a:t>开关蛋白的再活化被</a:t>
            </a:r>
            <a:r>
              <a:rPr lang="en-US" altLang="zh-CN" sz="1400" dirty="0">
                <a:latin typeface="Arial" panose="020B0604020202020204" pitchFamily="34" charset="0"/>
                <a:ea typeface="微软雅黑" panose="020B0503020204020204" pitchFamily="34" charset="-122"/>
              </a:rPr>
              <a:t>GEFs </a:t>
            </a:r>
            <a:r>
              <a:rPr lang="zh-CN" altLang="en-US" sz="1400" dirty="0">
                <a:latin typeface="Arial" panose="020B0604020202020204" pitchFamily="34" charset="0"/>
                <a:ea typeface="微软雅黑" panose="020B0503020204020204" pitchFamily="34" charset="-122"/>
              </a:rPr>
              <a:t>的促进</a:t>
            </a:r>
          </a:p>
        </p:txBody>
      </p:sp>
      <p:sp>
        <p:nvSpPr>
          <p:cNvPr id="3" name="标题 2">
            <a:extLst>
              <a:ext uri="{FF2B5EF4-FFF2-40B4-BE49-F238E27FC236}">
                <a16:creationId xmlns:a16="http://schemas.microsoft.com/office/drawing/2014/main" id="{8EE7CB5C-1867-4ADA-876D-39E9FCDED8F8}"/>
              </a:ext>
            </a:extLst>
          </p:cNvPr>
          <p:cNvSpPr>
            <a:spLocks noGrp="1"/>
          </p:cNvSpPr>
          <p:nvPr>
            <p:ph type="title"/>
          </p:nvPr>
        </p:nvSpPr>
        <p:spPr/>
        <p:txBody>
          <a:bodyPr/>
          <a:lstStyle/>
          <a:p>
            <a:r>
              <a:rPr lang="zh-CN" altLang="en-US" dirty="0"/>
              <a:t>（</a:t>
            </a:r>
            <a:r>
              <a:rPr lang="en-US" altLang="zh-CN" dirty="0"/>
              <a:t>1</a:t>
            </a:r>
            <a:r>
              <a:rPr lang="zh-CN" altLang="en-US" dirty="0"/>
              <a:t>）</a:t>
            </a:r>
            <a:r>
              <a:rPr lang="en-US" altLang="zh-CN" dirty="0"/>
              <a:t>GTPase </a:t>
            </a:r>
            <a:r>
              <a:rPr lang="zh-CN" altLang="en-US" dirty="0"/>
              <a:t>分子开关调控蛋白</a:t>
            </a:r>
          </a:p>
        </p:txBody>
      </p:sp>
    </p:spTree>
    <p:extLst>
      <p:ext uri="{BB962C8B-B14F-4D97-AF65-F5344CB8AC3E}">
        <p14:creationId xmlns:p14="http://schemas.microsoft.com/office/powerpoint/2010/main" val="1004192404"/>
      </p:ext>
    </p:extLst>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63C3F8C6-9773-4469-A547-E66928FFE61E}"/>
              </a:ext>
            </a:extLst>
          </p:cNvPr>
          <p:cNvSpPr>
            <a:spLocks noGrp="1"/>
          </p:cNvSpPr>
          <p:nvPr>
            <p:ph type="title"/>
          </p:nvPr>
        </p:nvSpPr>
        <p:spPr/>
        <p:txBody>
          <a:bodyPr>
            <a:noAutofit/>
          </a:bodyPr>
          <a:lstStyle/>
          <a:p>
            <a:r>
              <a:rPr lang="zh-CN" altLang="en-US" sz="2600" dirty="0"/>
              <a:t>（</a:t>
            </a:r>
            <a:r>
              <a:rPr lang="en-US" altLang="zh-CN" sz="2600" dirty="0"/>
              <a:t>2</a:t>
            </a:r>
            <a:r>
              <a:rPr lang="zh-CN" altLang="en-US" sz="2600" dirty="0"/>
              <a:t>）蛋白激酶</a:t>
            </a:r>
            <a:r>
              <a:rPr lang="en-US" altLang="zh-CN" sz="2600" dirty="0"/>
              <a:t>(protein kinase)/</a:t>
            </a:r>
            <a:r>
              <a:rPr lang="zh-CN" altLang="en-US" sz="2600" dirty="0"/>
              <a:t>蛋白磷酸水解酶</a:t>
            </a:r>
            <a:r>
              <a:rPr lang="en-US" altLang="zh-CN" sz="2600" dirty="0"/>
              <a:t>(protein phosphatase)</a:t>
            </a:r>
            <a:endParaRPr lang="zh-CN" altLang="en-US" sz="2600" dirty="0"/>
          </a:p>
        </p:txBody>
      </p:sp>
      <p:sp>
        <p:nvSpPr>
          <p:cNvPr id="18435" name="内容占位符 2">
            <a:extLst>
              <a:ext uri="{FF2B5EF4-FFF2-40B4-BE49-F238E27FC236}">
                <a16:creationId xmlns:a16="http://schemas.microsoft.com/office/drawing/2014/main" id="{0A851150-5EA5-42EF-BCA9-A45898FA7D27}"/>
              </a:ext>
            </a:extLst>
          </p:cNvPr>
          <p:cNvSpPr>
            <a:spLocks noGrp="1"/>
          </p:cNvSpPr>
          <p:nvPr>
            <p:ph idx="1"/>
          </p:nvPr>
        </p:nvSpPr>
        <p:spPr>
          <a:xfrm>
            <a:off x="824367" y="1219200"/>
            <a:ext cx="4079422" cy="5435604"/>
          </a:xfrm>
        </p:spPr>
        <p:txBody>
          <a:bodyPr>
            <a:normAutofit/>
          </a:bodyPr>
          <a:lstStyle/>
          <a:p>
            <a:pPr>
              <a:lnSpc>
                <a:spcPct val="200000"/>
              </a:lnSpc>
            </a:pPr>
            <a:r>
              <a:rPr lang="zh-CN" altLang="en-US" sz="2000" dirty="0"/>
              <a:t>通过</a:t>
            </a:r>
            <a:r>
              <a:rPr lang="zh-CN" altLang="en-US" sz="2000" b="1" dirty="0">
                <a:solidFill>
                  <a:srgbClr val="0033CC"/>
                </a:solidFill>
              </a:rPr>
              <a:t>蛋白激酶</a:t>
            </a:r>
            <a:r>
              <a:rPr lang="zh-CN" altLang="en-US" sz="2000" dirty="0"/>
              <a:t>（</a:t>
            </a:r>
            <a:r>
              <a:rPr lang="en-US" altLang="zh-CN" sz="2000" dirty="0"/>
              <a:t>protein kinase</a:t>
            </a:r>
            <a:r>
              <a:rPr lang="zh-CN" altLang="en-US" sz="2000" dirty="0"/>
              <a:t>）使靶蛋白磷酸化，通过</a:t>
            </a:r>
            <a:r>
              <a:rPr lang="zh-CN" altLang="en-US" sz="2000" b="1" dirty="0">
                <a:solidFill>
                  <a:srgbClr val="0033CC"/>
                </a:solidFill>
              </a:rPr>
              <a:t>蛋白磷酸水解酶</a:t>
            </a:r>
            <a:r>
              <a:rPr lang="zh-CN" altLang="en-US" sz="2000" dirty="0"/>
              <a:t>（</a:t>
            </a:r>
            <a:r>
              <a:rPr lang="en-US" altLang="zh-CN" sz="2000" dirty="0"/>
              <a:t>protein phosphatase</a:t>
            </a:r>
            <a:r>
              <a:rPr lang="zh-CN" altLang="en-US" sz="2000" dirty="0"/>
              <a:t>）使靶蛋白去磷酸化，从而调节靶蛋白的活性</a:t>
            </a:r>
          </a:p>
        </p:txBody>
      </p:sp>
      <p:pic>
        <p:nvPicPr>
          <p:cNvPr id="18436" name="内容占位符 3" descr="imagepage6.JPG">
            <a:extLst>
              <a:ext uri="{FF2B5EF4-FFF2-40B4-BE49-F238E27FC236}">
                <a16:creationId xmlns:a16="http://schemas.microsoft.com/office/drawing/2014/main" id="{D5C05962-98D7-4CC7-8DAD-B01F0AF10B3F}"/>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204648" y="1278150"/>
            <a:ext cx="5162986" cy="4301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3052D72A-5438-4B2C-9C7B-363BCF9DE4EC}"/>
              </a:ext>
            </a:extLst>
          </p:cNvPr>
          <p:cNvSpPr/>
          <p:nvPr/>
        </p:nvSpPr>
        <p:spPr>
          <a:xfrm>
            <a:off x="4903788" y="5957443"/>
            <a:ext cx="7346183" cy="673261"/>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11-6 </a:t>
            </a:r>
            <a:r>
              <a:rPr lang="zh-CN" altLang="en-US" sz="1600" b="1" dirty="0">
                <a:solidFill>
                  <a:srgbClr val="0033CC"/>
                </a:solidFill>
                <a:latin typeface="Arial" panose="020B0604020202020204" pitchFamily="34" charset="0"/>
                <a:ea typeface="微软雅黑" panose="020B0503020204020204" pitchFamily="34" charset="-122"/>
              </a:rPr>
              <a:t>靶蛋白磷酸化和去磷酸化是细胞调节靶蛋白活性的一个普遍机制</a:t>
            </a:r>
          </a:p>
          <a:p>
            <a:pPr algn="ctr">
              <a:lnSpc>
                <a:spcPts val="2400"/>
              </a:lnSpc>
            </a:pPr>
            <a:r>
              <a:rPr lang="zh-CN" altLang="en-US" sz="1400" dirty="0">
                <a:latin typeface="Arial" panose="020B0604020202020204" pitchFamily="34" charset="0"/>
                <a:ea typeface="微软雅黑" panose="020B0503020204020204" pitchFamily="34" charset="-122"/>
              </a:rPr>
              <a:t>在该图例中，当靶蛋白被磷酸化时活化；去磷酸化时失活，有些靶蛋白具有相反的变化模式</a:t>
            </a:r>
          </a:p>
        </p:txBody>
      </p:sp>
    </p:spTree>
    <p:extLst>
      <p:ext uri="{BB962C8B-B14F-4D97-AF65-F5344CB8AC3E}">
        <p14:creationId xmlns:p14="http://schemas.microsoft.com/office/powerpoint/2010/main" val="1284866297"/>
      </p:ext>
    </p:extLst>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1" name="Picture 2" descr="figure 15-43">
            <a:extLst>
              <a:ext uri="{FF2B5EF4-FFF2-40B4-BE49-F238E27FC236}">
                <a16:creationId xmlns:a16="http://schemas.microsoft.com/office/drawing/2014/main" id="{148939EC-E7C0-4D18-8F41-A509FDB28C2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63183" y="3594804"/>
            <a:ext cx="4992600" cy="30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标题 2">
            <a:extLst>
              <a:ext uri="{FF2B5EF4-FFF2-40B4-BE49-F238E27FC236}">
                <a16:creationId xmlns:a16="http://schemas.microsoft.com/office/drawing/2014/main" id="{805D47EB-FC32-4889-B3D1-88AC1A6AC103}"/>
              </a:ext>
            </a:extLst>
          </p:cNvPr>
          <p:cNvSpPr>
            <a:spLocks noGrp="1"/>
          </p:cNvSpPr>
          <p:nvPr>
            <p:ph type="title"/>
          </p:nvPr>
        </p:nvSpPr>
        <p:spPr/>
        <p:txBody>
          <a:bodyPr/>
          <a:lstStyle/>
          <a:p>
            <a:r>
              <a:rPr lang="zh-CN" altLang="en-US" dirty="0"/>
              <a:t>（</a:t>
            </a:r>
            <a:r>
              <a:rPr lang="en-US" altLang="zh-CN" dirty="0"/>
              <a:t>3</a:t>
            </a:r>
            <a:r>
              <a:rPr lang="zh-CN" altLang="en-US" dirty="0"/>
              <a:t>）钙调蛋白（</a:t>
            </a:r>
            <a:r>
              <a:rPr lang="en-US" altLang="zh-CN" dirty="0"/>
              <a:t>calmodulin</a:t>
            </a:r>
            <a:r>
              <a:rPr lang="zh-CN" altLang="en-US" dirty="0"/>
              <a:t>，</a:t>
            </a:r>
            <a:r>
              <a:rPr lang="en-US" altLang="zh-CN" dirty="0" err="1"/>
              <a:t>CaM</a:t>
            </a:r>
            <a:r>
              <a:rPr lang="zh-CN" altLang="en-US" dirty="0"/>
              <a:t>）</a:t>
            </a:r>
          </a:p>
        </p:txBody>
      </p:sp>
      <p:sp>
        <p:nvSpPr>
          <p:cNvPr id="2" name="内容占位符 1">
            <a:extLst>
              <a:ext uri="{FF2B5EF4-FFF2-40B4-BE49-F238E27FC236}">
                <a16:creationId xmlns:a16="http://schemas.microsoft.com/office/drawing/2014/main" id="{EA411E1C-DA52-4813-9F70-CD34F71C64F3}"/>
              </a:ext>
            </a:extLst>
          </p:cNvPr>
          <p:cNvSpPr>
            <a:spLocks noGrp="1"/>
          </p:cNvSpPr>
          <p:nvPr>
            <p:ph idx="1"/>
          </p:nvPr>
        </p:nvSpPr>
        <p:spPr>
          <a:xfrm>
            <a:off x="824366" y="1172705"/>
            <a:ext cx="7358739" cy="5435604"/>
          </a:xfrm>
        </p:spPr>
        <p:txBody>
          <a:bodyPr>
            <a:normAutofit/>
          </a:bodyPr>
          <a:lstStyle/>
          <a:p>
            <a:pPr>
              <a:lnSpc>
                <a:spcPct val="150000"/>
              </a:lnSpc>
              <a:spcAft>
                <a:spcPts val="600"/>
              </a:spcAft>
            </a:pPr>
            <a:r>
              <a:rPr lang="zh-CN" altLang="en-US" sz="2000" dirty="0"/>
              <a:t>每个</a:t>
            </a:r>
            <a:r>
              <a:rPr lang="en-US" altLang="zh-CN" sz="2000" dirty="0" err="1"/>
              <a:t>CaM</a:t>
            </a:r>
            <a:r>
              <a:rPr lang="en-US" altLang="zh-CN" sz="2000" dirty="0"/>
              <a:t> </a:t>
            </a:r>
            <a:r>
              <a:rPr lang="zh-CN" altLang="en-US" sz="2000" dirty="0"/>
              <a:t>分子具有</a:t>
            </a:r>
            <a:r>
              <a:rPr lang="en-US" altLang="zh-CN" sz="2000" dirty="0"/>
              <a:t>4 </a:t>
            </a:r>
            <a:r>
              <a:rPr lang="zh-CN" altLang="en-US" sz="2000" dirty="0"/>
              <a:t>个</a:t>
            </a:r>
            <a:r>
              <a:rPr lang="en-US" altLang="zh-CN" sz="2000" dirty="0"/>
              <a:t>Ca</a:t>
            </a:r>
            <a:r>
              <a:rPr lang="en-US" altLang="zh-CN" sz="2000" baseline="30000" dirty="0"/>
              <a:t>2+ </a:t>
            </a:r>
            <a:r>
              <a:rPr lang="zh-CN" altLang="en-US" sz="2000" dirty="0"/>
              <a:t>离子结合位点</a:t>
            </a:r>
            <a:endParaRPr lang="en-US" altLang="zh-CN" sz="2000" dirty="0"/>
          </a:p>
          <a:p>
            <a:pPr>
              <a:lnSpc>
                <a:spcPct val="150000"/>
              </a:lnSpc>
              <a:spcAft>
                <a:spcPts val="600"/>
              </a:spcAft>
            </a:pPr>
            <a:r>
              <a:rPr lang="en-US" altLang="zh-CN" sz="2000" b="1" dirty="0" err="1">
                <a:solidFill>
                  <a:srgbClr val="0033CC"/>
                </a:solidFill>
              </a:rPr>
              <a:t>CaM</a:t>
            </a:r>
            <a:r>
              <a:rPr lang="en-US" altLang="zh-CN" sz="2000" b="1" dirty="0">
                <a:solidFill>
                  <a:srgbClr val="0033CC"/>
                </a:solidFill>
              </a:rPr>
              <a:t> </a:t>
            </a:r>
            <a:r>
              <a:rPr lang="zh-CN" altLang="en-US" sz="2000" b="1" dirty="0">
                <a:solidFill>
                  <a:srgbClr val="0033CC"/>
                </a:solidFill>
              </a:rPr>
              <a:t>通过与</a:t>
            </a:r>
            <a:r>
              <a:rPr lang="en-US" altLang="zh-CN" sz="2000" b="1" dirty="0">
                <a:solidFill>
                  <a:srgbClr val="0033CC"/>
                </a:solidFill>
              </a:rPr>
              <a:t>Ca</a:t>
            </a:r>
            <a:r>
              <a:rPr lang="en-US" altLang="zh-CN" sz="2000" b="1" baseline="30000" dirty="0">
                <a:solidFill>
                  <a:srgbClr val="0033CC"/>
                </a:solidFill>
              </a:rPr>
              <a:t>2+ </a:t>
            </a:r>
            <a:r>
              <a:rPr lang="zh-CN" altLang="en-US" sz="2000" b="1" dirty="0">
                <a:solidFill>
                  <a:srgbClr val="0033CC"/>
                </a:solidFill>
              </a:rPr>
              <a:t>的结合或解离而分别处于活化或失活的“开启”或“关闭”状态</a:t>
            </a:r>
            <a:endParaRPr lang="en-US" altLang="zh-CN" sz="2000" b="1" dirty="0">
              <a:solidFill>
                <a:srgbClr val="0033CC"/>
              </a:solidFill>
            </a:endParaRPr>
          </a:p>
          <a:p>
            <a:pPr>
              <a:lnSpc>
                <a:spcPct val="150000"/>
              </a:lnSpc>
              <a:spcAft>
                <a:spcPts val="600"/>
              </a:spcAft>
            </a:pPr>
            <a:r>
              <a:rPr lang="en-US" altLang="zh-CN" sz="2000" dirty="0"/>
              <a:t>Ca</a:t>
            </a:r>
            <a:r>
              <a:rPr lang="en-US" altLang="zh-CN" sz="2000" baseline="30000" dirty="0"/>
              <a:t>2+</a:t>
            </a:r>
            <a:r>
              <a:rPr lang="en-US" altLang="zh-CN" sz="2000" dirty="0"/>
              <a:t>-</a:t>
            </a:r>
            <a:r>
              <a:rPr lang="en-US" altLang="zh-CN" sz="2000" dirty="0" err="1"/>
              <a:t>CaM</a:t>
            </a:r>
            <a:r>
              <a:rPr lang="en-US" altLang="zh-CN" sz="2000" dirty="0"/>
              <a:t> </a:t>
            </a:r>
            <a:r>
              <a:rPr lang="zh-CN" altLang="en-US" sz="2000" dirty="0"/>
              <a:t>复合物可结合多种酶及其它靶蛋白，修饰其活性</a:t>
            </a:r>
          </a:p>
        </p:txBody>
      </p:sp>
      <p:pic>
        <p:nvPicPr>
          <p:cNvPr id="4" name="图片 3">
            <a:extLst>
              <a:ext uri="{FF2B5EF4-FFF2-40B4-BE49-F238E27FC236}">
                <a16:creationId xmlns:a16="http://schemas.microsoft.com/office/drawing/2014/main" id="{DC5F57EC-214B-4A4A-B986-9F1C8CBF3C1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04717" y="1254804"/>
            <a:ext cx="3482483" cy="5400000"/>
          </a:xfrm>
          <a:prstGeom prst="rect">
            <a:avLst/>
          </a:prstGeom>
        </p:spPr>
      </p:pic>
    </p:spTree>
    <p:extLst>
      <p:ext uri="{BB962C8B-B14F-4D97-AF65-F5344CB8AC3E}">
        <p14:creationId xmlns:p14="http://schemas.microsoft.com/office/powerpoint/2010/main" val="924826090"/>
      </p:ext>
    </p:extLst>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B3830D31-5672-44DE-A44B-50EBFC65FC9C}"/>
              </a:ext>
            </a:extLst>
          </p:cNvPr>
          <p:cNvSpPr/>
          <p:nvPr/>
        </p:nvSpPr>
        <p:spPr>
          <a:xfrm>
            <a:off x="-8626" y="0"/>
            <a:ext cx="12200626" cy="1116000"/>
          </a:xfrm>
          <a:prstGeom prst="rect">
            <a:avLst/>
          </a:prstGeom>
          <a:solidFill>
            <a:srgbClr val="FFC000">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B6BB7354-F56D-41C6-BC76-372882A30A1F}"/>
              </a:ext>
            </a:extLst>
          </p:cNvPr>
          <p:cNvSpPr/>
          <p:nvPr/>
        </p:nvSpPr>
        <p:spPr>
          <a:xfrm>
            <a:off x="-8626" y="-15901"/>
            <a:ext cx="12200626" cy="1080000"/>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Rectangle 9">
            <a:extLst>
              <a:ext uri="{FF2B5EF4-FFF2-40B4-BE49-F238E27FC236}">
                <a16:creationId xmlns:a16="http://schemas.microsoft.com/office/drawing/2014/main" id="{8D9D7B00-D4DE-417A-8FBB-2BA53E14B429}"/>
              </a:ext>
            </a:extLst>
          </p:cNvPr>
          <p:cNvSpPr/>
          <p:nvPr/>
        </p:nvSpPr>
        <p:spPr>
          <a:xfrm>
            <a:off x="3832407" y="283751"/>
            <a:ext cx="4527187" cy="692498"/>
          </a:xfrm>
          <a:prstGeom prst="rect">
            <a:avLst/>
          </a:prstGeom>
        </p:spPr>
        <p:txBody>
          <a:bodyPr wrap="square" anchor="ctr" anchorCtr="1">
            <a:noAutofit/>
          </a:bodyPr>
          <a:lstStyle/>
          <a:p>
            <a:pPr algn="ctr"/>
            <a:r>
              <a:rPr lang="zh-CN" altLang="en-US" sz="3600" b="1" dirty="0">
                <a:solidFill>
                  <a:schemeClr val="bg1"/>
                </a:solidFill>
                <a:latin typeface="微软雅黑" panose="020B0503020204020204" pitchFamily="34" charset="-122"/>
                <a:ea typeface="微软雅黑" panose="020B0503020204020204" pitchFamily="34" charset="-122"/>
              </a:rPr>
              <a:t>本章主要内容</a:t>
            </a:r>
          </a:p>
        </p:txBody>
      </p:sp>
      <p:sp>
        <p:nvSpPr>
          <p:cNvPr id="21" name="文本框 18">
            <a:extLst>
              <a:ext uri="{FF2B5EF4-FFF2-40B4-BE49-F238E27FC236}">
                <a16:creationId xmlns:a16="http://schemas.microsoft.com/office/drawing/2014/main" id="{0464BD89-E791-4BE8-ADC0-EC83AAEA5419}"/>
              </a:ext>
            </a:extLst>
          </p:cNvPr>
          <p:cNvSpPr txBox="1"/>
          <p:nvPr/>
        </p:nvSpPr>
        <p:spPr>
          <a:xfrm>
            <a:off x="2927165" y="1759253"/>
            <a:ext cx="3416320" cy="523220"/>
          </a:xfrm>
          <a:prstGeom prst="rect">
            <a:avLst/>
          </a:prstGeom>
          <a:noFill/>
        </p:spPr>
        <p:txBody>
          <a:bodyPr wrap="none">
            <a:spAutoFit/>
          </a:bodyPr>
          <a:lstStyle/>
          <a:p>
            <a:pPr>
              <a:defRPr/>
            </a:pPr>
            <a:r>
              <a:rPr lang="zh-CN" altLang="en-US" sz="2800" b="1" dirty="0">
                <a:latin typeface="Arial" panose="020B0604020202020204" pitchFamily="34" charset="0"/>
                <a:ea typeface="微软雅黑" pitchFamily="34" charset="-122"/>
              </a:rPr>
              <a:t>细胞通讯与信号转导</a:t>
            </a:r>
          </a:p>
        </p:txBody>
      </p:sp>
      <p:grpSp>
        <p:nvGrpSpPr>
          <p:cNvPr id="22" name="组合 34">
            <a:extLst>
              <a:ext uri="{FF2B5EF4-FFF2-40B4-BE49-F238E27FC236}">
                <a16:creationId xmlns:a16="http://schemas.microsoft.com/office/drawing/2014/main" id="{BC215191-DA02-41D7-898D-A6BBD6538580}"/>
              </a:ext>
            </a:extLst>
          </p:cNvPr>
          <p:cNvGrpSpPr>
            <a:grpSpLocks/>
          </p:cNvGrpSpPr>
          <p:nvPr/>
        </p:nvGrpSpPr>
        <p:grpSpPr bwMode="auto">
          <a:xfrm>
            <a:off x="2171655" y="1759253"/>
            <a:ext cx="662847" cy="523220"/>
            <a:chOff x="3421248" y="2047768"/>
            <a:chExt cx="663200" cy="522566"/>
          </a:xfrm>
        </p:grpSpPr>
        <p:sp>
          <p:nvSpPr>
            <p:cNvPr id="23" name="文本框 16">
              <a:extLst>
                <a:ext uri="{FF2B5EF4-FFF2-40B4-BE49-F238E27FC236}">
                  <a16:creationId xmlns:a16="http://schemas.microsoft.com/office/drawing/2014/main" id="{19E0BD98-5A01-4DFE-A790-A0CDC2613CAF}"/>
                </a:ext>
              </a:extLst>
            </p:cNvPr>
            <p:cNvSpPr txBox="1">
              <a:spLocks noChangeArrowheads="1"/>
            </p:cNvSpPr>
            <p:nvPr/>
          </p:nvSpPr>
          <p:spPr bwMode="auto">
            <a:xfrm>
              <a:off x="3421248" y="2047768"/>
              <a:ext cx="585730" cy="522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dirty="0">
                  <a:ea typeface="微软雅黑" panose="020B0503020204020204" pitchFamily="34" charset="-122"/>
                </a:rPr>
                <a:t>01</a:t>
              </a:r>
              <a:endParaRPr lang="zh-CN" altLang="en-US" sz="2800" b="1" dirty="0">
                <a:ea typeface="微软雅黑" panose="020B0503020204020204" pitchFamily="34" charset="-122"/>
              </a:endParaRPr>
            </a:p>
          </p:txBody>
        </p:sp>
        <p:cxnSp>
          <p:nvCxnSpPr>
            <p:cNvPr id="24" name="直接连接符 23">
              <a:extLst>
                <a:ext uri="{FF2B5EF4-FFF2-40B4-BE49-F238E27FC236}">
                  <a16:creationId xmlns:a16="http://schemas.microsoft.com/office/drawing/2014/main" id="{A2099282-23AD-442C-A8B8-99E461B9F5BD}"/>
                </a:ext>
              </a:extLst>
            </p:cNvPr>
            <p:cNvCxnSpPr/>
            <p:nvPr/>
          </p:nvCxnSpPr>
          <p:spPr>
            <a:xfrm flipH="1">
              <a:off x="3796295" y="2224825"/>
              <a:ext cx="288153" cy="287640"/>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sp>
        <p:nvSpPr>
          <p:cNvPr id="25" name="文本框 24">
            <a:extLst>
              <a:ext uri="{FF2B5EF4-FFF2-40B4-BE49-F238E27FC236}">
                <a16:creationId xmlns:a16="http://schemas.microsoft.com/office/drawing/2014/main" id="{909CAC00-489E-4987-BB55-7622966BC8CB}"/>
              </a:ext>
            </a:extLst>
          </p:cNvPr>
          <p:cNvSpPr txBox="1"/>
          <p:nvPr/>
        </p:nvSpPr>
        <p:spPr>
          <a:xfrm>
            <a:off x="2927165" y="2803895"/>
            <a:ext cx="5969904" cy="523220"/>
          </a:xfrm>
          <a:prstGeom prst="rect">
            <a:avLst/>
          </a:prstGeom>
          <a:noFill/>
        </p:spPr>
        <p:txBody>
          <a:bodyPr wrap="none">
            <a:spAutoFit/>
          </a:bodyPr>
          <a:lstStyle/>
          <a:p>
            <a:pPr>
              <a:defRPr/>
            </a:pPr>
            <a:r>
              <a:rPr lang="en-US" altLang="zh-CN" sz="2800" b="1" dirty="0">
                <a:latin typeface="Arial" panose="020B0604020202020204" pitchFamily="34" charset="0"/>
                <a:ea typeface="微软雅黑" pitchFamily="34" charset="-122"/>
              </a:rPr>
              <a:t>G-</a:t>
            </a:r>
            <a:r>
              <a:rPr lang="zh-CN" altLang="en-US" sz="2800" b="1" dirty="0">
                <a:latin typeface="Arial" panose="020B0604020202020204" pitchFamily="34" charset="0"/>
                <a:ea typeface="微软雅黑" pitchFamily="34" charset="-122"/>
              </a:rPr>
              <a:t>蛋白偶联受体及其介导的信号转导</a:t>
            </a:r>
          </a:p>
        </p:txBody>
      </p:sp>
      <p:grpSp>
        <p:nvGrpSpPr>
          <p:cNvPr id="26" name="组合 36">
            <a:extLst>
              <a:ext uri="{FF2B5EF4-FFF2-40B4-BE49-F238E27FC236}">
                <a16:creationId xmlns:a16="http://schemas.microsoft.com/office/drawing/2014/main" id="{9E7DEA1A-9859-4F44-84C1-E655C0195009}"/>
              </a:ext>
            </a:extLst>
          </p:cNvPr>
          <p:cNvGrpSpPr>
            <a:grpSpLocks/>
          </p:cNvGrpSpPr>
          <p:nvPr/>
        </p:nvGrpSpPr>
        <p:grpSpPr bwMode="auto">
          <a:xfrm>
            <a:off x="2171653" y="2803895"/>
            <a:ext cx="692830" cy="523220"/>
            <a:chOff x="3421248" y="2627150"/>
            <a:chExt cx="693199" cy="524155"/>
          </a:xfrm>
        </p:grpSpPr>
        <p:sp>
          <p:nvSpPr>
            <p:cNvPr id="30" name="文本框 23">
              <a:extLst>
                <a:ext uri="{FF2B5EF4-FFF2-40B4-BE49-F238E27FC236}">
                  <a16:creationId xmlns:a16="http://schemas.microsoft.com/office/drawing/2014/main" id="{02040612-515C-40B8-8F1C-37C683E6907C}"/>
                </a:ext>
              </a:extLst>
            </p:cNvPr>
            <p:cNvSpPr txBox="1">
              <a:spLocks noChangeArrowheads="1"/>
            </p:cNvSpPr>
            <p:nvPr/>
          </p:nvSpPr>
          <p:spPr bwMode="auto">
            <a:xfrm>
              <a:off x="3421248" y="2627150"/>
              <a:ext cx="585730" cy="524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dirty="0">
                  <a:ea typeface="微软雅黑" panose="020B0503020204020204" pitchFamily="34" charset="-122"/>
                </a:rPr>
                <a:t>02</a:t>
              </a:r>
              <a:endParaRPr lang="zh-CN" altLang="en-US" sz="2800" b="1" dirty="0">
                <a:ea typeface="微软雅黑" panose="020B0503020204020204" pitchFamily="34" charset="-122"/>
              </a:endParaRPr>
            </a:p>
          </p:txBody>
        </p:sp>
        <p:cxnSp>
          <p:nvCxnSpPr>
            <p:cNvPr id="31" name="直接连接符 30">
              <a:extLst>
                <a:ext uri="{FF2B5EF4-FFF2-40B4-BE49-F238E27FC236}">
                  <a16:creationId xmlns:a16="http://schemas.microsoft.com/office/drawing/2014/main" id="{B4D027BE-0218-453A-9BDA-1200B7DBC660}"/>
                </a:ext>
              </a:extLst>
            </p:cNvPr>
            <p:cNvCxnSpPr/>
            <p:nvPr/>
          </p:nvCxnSpPr>
          <p:spPr>
            <a:xfrm flipH="1">
              <a:off x="3826294" y="2788158"/>
              <a:ext cx="288153" cy="288515"/>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sp>
        <p:nvSpPr>
          <p:cNvPr id="32" name="文本框 30">
            <a:extLst>
              <a:ext uri="{FF2B5EF4-FFF2-40B4-BE49-F238E27FC236}">
                <a16:creationId xmlns:a16="http://schemas.microsoft.com/office/drawing/2014/main" id="{9BC12D51-38B7-423A-8AF5-7F5CC2BAA7D0}"/>
              </a:ext>
            </a:extLst>
          </p:cNvPr>
          <p:cNvSpPr txBox="1"/>
          <p:nvPr/>
        </p:nvSpPr>
        <p:spPr>
          <a:xfrm>
            <a:off x="2927165" y="3848537"/>
            <a:ext cx="7366119" cy="523220"/>
          </a:xfrm>
          <a:prstGeom prst="rect">
            <a:avLst/>
          </a:prstGeom>
          <a:noFill/>
        </p:spPr>
        <p:txBody>
          <a:bodyPr wrap="none">
            <a:spAutoFit/>
          </a:bodyPr>
          <a:lstStyle/>
          <a:p>
            <a:pPr>
              <a:defRPr/>
            </a:pPr>
            <a:r>
              <a:rPr lang="zh-CN" altLang="en-US" sz="2800" b="1" dirty="0">
                <a:latin typeface="Arial" panose="020B0604020202020204" pitchFamily="34" charset="0"/>
                <a:ea typeface="微软雅黑" pitchFamily="34" charset="-122"/>
              </a:rPr>
              <a:t>介导并调控细胞基因表达的受体及其信号通路</a:t>
            </a:r>
          </a:p>
        </p:txBody>
      </p:sp>
      <p:grpSp>
        <p:nvGrpSpPr>
          <p:cNvPr id="33" name="组合 38">
            <a:extLst>
              <a:ext uri="{FF2B5EF4-FFF2-40B4-BE49-F238E27FC236}">
                <a16:creationId xmlns:a16="http://schemas.microsoft.com/office/drawing/2014/main" id="{91D36CC8-DF90-48A0-AC8C-4E260752D0E9}"/>
              </a:ext>
            </a:extLst>
          </p:cNvPr>
          <p:cNvGrpSpPr>
            <a:grpSpLocks/>
          </p:cNvGrpSpPr>
          <p:nvPr/>
        </p:nvGrpSpPr>
        <p:grpSpPr bwMode="auto">
          <a:xfrm>
            <a:off x="2161962" y="3848537"/>
            <a:ext cx="712210" cy="523220"/>
            <a:chOff x="3421249" y="3200893"/>
            <a:chExt cx="712589" cy="522566"/>
          </a:xfrm>
        </p:grpSpPr>
        <p:sp>
          <p:nvSpPr>
            <p:cNvPr id="34" name="文本框 29">
              <a:extLst>
                <a:ext uri="{FF2B5EF4-FFF2-40B4-BE49-F238E27FC236}">
                  <a16:creationId xmlns:a16="http://schemas.microsoft.com/office/drawing/2014/main" id="{05C70BA8-D5B8-40B4-AF19-9D835A5D1DD7}"/>
                </a:ext>
              </a:extLst>
            </p:cNvPr>
            <p:cNvSpPr txBox="1">
              <a:spLocks noChangeArrowheads="1"/>
            </p:cNvSpPr>
            <p:nvPr/>
          </p:nvSpPr>
          <p:spPr bwMode="auto">
            <a:xfrm>
              <a:off x="3421249" y="3200893"/>
              <a:ext cx="585730" cy="522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dirty="0">
                  <a:ea typeface="微软雅黑" panose="020B0503020204020204" pitchFamily="34" charset="-122"/>
                </a:rPr>
                <a:t>03</a:t>
              </a:r>
              <a:endParaRPr lang="zh-CN" altLang="en-US" sz="2800" b="1" dirty="0">
                <a:ea typeface="微软雅黑" panose="020B0503020204020204" pitchFamily="34" charset="-122"/>
              </a:endParaRPr>
            </a:p>
          </p:txBody>
        </p:sp>
        <p:cxnSp>
          <p:nvCxnSpPr>
            <p:cNvPr id="35" name="直接连接符 34">
              <a:extLst>
                <a:ext uri="{FF2B5EF4-FFF2-40B4-BE49-F238E27FC236}">
                  <a16:creationId xmlns:a16="http://schemas.microsoft.com/office/drawing/2014/main" id="{ED9BBFFC-1DBC-4E81-ACFB-0E5EA39E7575}"/>
                </a:ext>
              </a:extLst>
            </p:cNvPr>
            <p:cNvCxnSpPr/>
            <p:nvPr/>
          </p:nvCxnSpPr>
          <p:spPr>
            <a:xfrm flipH="1">
              <a:off x="3845685" y="3318356"/>
              <a:ext cx="288153" cy="287640"/>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sp>
        <p:nvSpPr>
          <p:cNvPr id="36" name="文本框 30">
            <a:extLst>
              <a:ext uri="{FF2B5EF4-FFF2-40B4-BE49-F238E27FC236}">
                <a16:creationId xmlns:a16="http://schemas.microsoft.com/office/drawing/2014/main" id="{36B15DE4-AA93-4052-8788-734425353BAD}"/>
              </a:ext>
            </a:extLst>
          </p:cNvPr>
          <p:cNvSpPr txBox="1"/>
          <p:nvPr/>
        </p:nvSpPr>
        <p:spPr>
          <a:xfrm>
            <a:off x="2927165" y="4893180"/>
            <a:ext cx="4493538" cy="523220"/>
          </a:xfrm>
          <a:prstGeom prst="rect">
            <a:avLst/>
          </a:prstGeom>
          <a:noFill/>
        </p:spPr>
        <p:txBody>
          <a:bodyPr wrap="none">
            <a:spAutoFit/>
          </a:bodyPr>
          <a:lstStyle/>
          <a:p>
            <a:pPr>
              <a:defRPr/>
            </a:pPr>
            <a:r>
              <a:rPr lang="zh-CN" altLang="en-US" sz="2800" b="1" dirty="0">
                <a:latin typeface="Arial" panose="020B0604020202020204" pitchFamily="34" charset="0"/>
                <a:ea typeface="微软雅黑" pitchFamily="34" charset="-122"/>
              </a:rPr>
              <a:t>细胞信号转导的整合与控制</a:t>
            </a:r>
          </a:p>
        </p:txBody>
      </p:sp>
      <p:grpSp>
        <p:nvGrpSpPr>
          <p:cNvPr id="37" name="组合 38">
            <a:extLst>
              <a:ext uri="{FF2B5EF4-FFF2-40B4-BE49-F238E27FC236}">
                <a16:creationId xmlns:a16="http://schemas.microsoft.com/office/drawing/2014/main" id="{4E544942-2E9E-4B4C-97D9-53FD4367358C}"/>
              </a:ext>
            </a:extLst>
          </p:cNvPr>
          <p:cNvGrpSpPr>
            <a:grpSpLocks/>
          </p:cNvGrpSpPr>
          <p:nvPr/>
        </p:nvGrpSpPr>
        <p:grpSpPr bwMode="auto">
          <a:xfrm>
            <a:off x="2161962" y="4893180"/>
            <a:ext cx="712210" cy="523220"/>
            <a:chOff x="3421249" y="3200893"/>
            <a:chExt cx="712589" cy="522566"/>
          </a:xfrm>
        </p:grpSpPr>
        <p:sp>
          <p:nvSpPr>
            <p:cNvPr id="38" name="文本框 29">
              <a:extLst>
                <a:ext uri="{FF2B5EF4-FFF2-40B4-BE49-F238E27FC236}">
                  <a16:creationId xmlns:a16="http://schemas.microsoft.com/office/drawing/2014/main" id="{F7D76762-D13B-446A-B7C0-61B1B582F45A}"/>
                </a:ext>
              </a:extLst>
            </p:cNvPr>
            <p:cNvSpPr txBox="1">
              <a:spLocks noChangeArrowheads="1"/>
            </p:cNvSpPr>
            <p:nvPr/>
          </p:nvSpPr>
          <p:spPr bwMode="auto">
            <a:xfrm>
              <a:off x="3421249" y="3200893"/>
              <a:ext cx="585730" cy="522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dirty="0">
                  <a:ea typeface="微软雅黑" panose="020B0503020204020204" pitchFamily="34" charset="-122"/>
                </a:rPr>
                <a:t>04</a:t>
              </a:r>
              <a:endParaRPr lang="zh-CN" altLang="en-US" sz="2800" b="1" dirty="0">
                <a:ea typeface="微软雅黑" panose="020B0503020204020204" pitchFamily="34" charset="-122"/>
              </a:endParaRPr>
            </a:p>
          </p:txBody>
        </p:sp>
        <p:cxnSp>
          <p:nvCxnSpPr>
            <p:cNvPr id="39" name="直接连接符 38">
              <a:extLst>
                <a:ext uri="{FF2B5EF4-FFF2-40B4-BE49-F238E27FC236}">
                  <a16:creationId xmlns:a16="http://schemas.microsoft.com/office/drawing/2014/main" id="{80C9AD55-85B9-4EDA-9CAB-0C763C6FF3B4}"/>
                </a:ext>
              </a:extLst>
            </p:cNvPr>
            <p:cNvCxnSpPr/>
            <p:nvPr/>
          </p:nvCxnSpPr>
          <p:spPr>
            <a:xfrm flipH="1">
              <a:off x="3845685" y="3318356"/>
              <a:ext cx="288153" cy="287640"/>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905915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par>
                                <p:cTn id="8" presetID="56" presetClass="path" presetSubtype="0" accel="50000" decel="50000" fill="hold" nodeType="withEffect">
                                  <p:stCondLst>
                                    <p:cond delay="0"/>
                                  </p:stCondLst>
                                  <p:childTnLst>
                                    <p:animMotion origin="layout" path="M -0.03737 0.0412 L 1.45833E-6 4.07407E-6 " pathEditMode="relative" rAng="0" ptsTypes="AA">
                                      <p:cBhvr>
                                        <p:cTn id="9" dur="700" fill="hold"/>
                                        <p:tgtEl>
                                          <p:spTgt spid="22"/>
                                        </p:tgtEl>
                                        <p:attrNameLst>
                                          <p:attrName>ppt_x</p:attrName>
                                          <p:attrName>ppt_y</p:attrName>
                                        </p:attrNameLst>
                                      </p:cBhvr>
                                      <p:rCtr x="1862" y="-2060"/>
                                    </p:animMotion>
                                  </p:childTnLst>
                                </p:cTn>
                              </p:par>
                              <p:par>
                                <p:cTn id="10" presetID="22" presetClass="entr" presetSubtype="8" fill="hold" grpId="0" nodeType="withEffect">
                                  <p:stCondLst>
                                    <p:cond delay="25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par>
                                <p:cTn id="13" presetID="10" presetClass="entr" presetSubtype="0" fill="hold" nodeType="withEffect">
                                  <p:stCondLst>
                                    <p:cond delay="25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1000"/>
                                        <p:tgtEl>
                                          <p:spTgt spid="26"/>
                                        </p:tgtEl>
                                      </p:cBhvr>
                                    </p:animEffect>
                                  </p:childTnLst>
                                </p:cTn>
                              </p:par>
                              <p:par>
                                <p:cTn id="16" presetID="56" presetClass="path" presetSubtype="0" accel="50000" decel="50000" fill="hold" nodeType="withEffect">
                                  <p:stCondLst>
                                    <p:cond delay="250"/>
                                  </p:stCondLst>
                                  <p:childTnLst>
                                    <p:animMotion origin="layout" path="M -0.03737 0.0412 L -4.16667E-7 -7.40741E-7 " pathEditMode="relative" rAng="0" ptsTypes="AA">
                                      <p:cBhvr>
                                        <p:cTn id="17" dur="700" fill="hold"/>
                                        <p:tgtEl>
                                          <p:spTgt spid="26"/>
                                        </p:tgtEl>
                                        <p:attrNameLst>
                                          <p:attrName>ppt_x</p:attrName>
                                          <p:attrName>ppt_y</p:attrName>
                                        </p:attrNameLst>
                                      </p:cBhvr>
                                      <p:rCtr x="1862" y="-2060"/>
                                    </p:animMotion>
                                  </p:childTnLst>
                                </p:cTn>
                              </p:par>
                              <p:par>
                                <p:cTn id="18" presetID="22" presetClass="entr" presetSubtype="8" fill="hold" grpId="0" nodeType="withEffect">
                                  <p:stCondLst>
                                    <p:cond delay="500"/>
                                  </p:stCondLst>
                                  <p:childTnLst>
                                    <p:set>
                                      <p:cBhvr>
                                        <p:cTn id="19" dur="1" fill="hold">
                                          <p:stCondLst>
                                            <p:cond delay="0"/>
                                          </p:stCondLst>
                                        </p:cTn>
                                        <p:tgtEl>
                                          <p:spTgt spid="25"/>
                                        </p:tgtEl>
                                        <p:attrNameLst>
                                          <p:attrName>style.visibility</p:attrName>
                                        </p:attrNameLst>
                                      </p:cBhvr>
                                      <p:to>
                                        <p:strVal val="visible"/>
                                      </p:to>
                                    </p:set>
                                    <p:animEffect transition="in" filter="wipe(left)">
                                      <p:cBhvr>
                                        <p:cTn id="20" dur="500"/>
                                        <p:tgtEl>
                                          <p:spTgt spid="25"/>
                                        </p:tgtEl>
                                      </p:cBhvr>
                                    </p:animEffect>
                                  </p:childTnLst>
                                </p:cTn>
                              </p:par>
                              <p:par>
                                <p:cTn id="21" presetID="10" presetClass="entr" presetSubtype="0" fill="hold" nodeType="withEffect">
                                  <p:stCondLst>
                                    <p:cond delay="50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1000"/>
                                        <p:tgtEl>
                                          <p:spTgt spid="33"/>
                                        </p:tgtEl>
                                      </p:cBhvr>
                                    </p:animEffect>
                                  </p:childTnLst>
                                </p:cTn>
                              </p:par>
                              <p:par>
                                <p:cTn id="24" presetID="56" presetClass="path" presetSubtype="0" accel="50000" decel="50000" fill="hold" nodeType="withEffect">
                                  <p:stCondLst>
                                    <p:cond delay="500"/>
                                  </p:stCondLst>
                                  <p:childTnLst>
                                    <p:animMotion origin="layout" path="M -0.03737 0.0412 L -4.16667E-7 4.44444E-6 " pathEditMode="relative" rAng="0" ptsTypes="AA">
                                      <p:cBhvr>
                                        <p:cTn id="25" dur="700" fill="hold"/>
                                        <p:tgtEl>
                                          <p:spTgt spid="33"/>
                                        </p:tgtEl>
                                        <p:attrNameLst>
                                          <p:attrName>ppt_x</p:attrName>
                                          <p:attrName>ppt_y</p:attrName>
                                        </p:attrNameLst>
                                      </p:cBhvr>
                                      <p:rCtr x="1862" y="-2060"/>
                                    </p:animMotion>
                                  </p:childTnLst>
                                </p:cTn>
                              </p:par>
                              <p:par>
                                <p:cTn id="26" presetID="22" presetClass="entr" presetSubtype="8" fill="hold" grpId="0" nodeType="withEffect">
                                  <p:stCondLst>
                                    <p:cond delay="750"/>
                                  </p:stCondLst>
                                  <p:childTnLst>
                                    <p:set>
                                      <p:cBhvr>
                                        <p:cTn id="27" dur="1" fill="hold">
                                          <p:stCondLst>
                                            <p:cond delay="0"/>
                                          </p:stCondLst>
                                        </p:cTn>
                                        <p:tgtEl>
                                          <p:spTgt spid="32"/>
                                        </p:tgtEl>
                                        <p:attrNameLst>
                                          <p:attrName>style.visibility</p:attrName>
                                        </p:attrNameLst>
                                      </p:cBhvr>
                                      <p:to>
                                        <p:strVal val="visible"/>
                                      </p:to>
                                    </p:set>
                                    <p:animEffect transition="in" filter="wipe(left)">
                                      <p:cBhvr>
                                        <p:cTn id="28" dur="500"/>
                                        <p:tgtEl>
                                          <p:spTgt spid="32"/>
                                        </p:tgtEl>
                                      </p:cBhvr>
                                    </p:animEffect>
                                  </p:childTnLst>
                                </p:cTn>
                              </p:par>
                              <p:par>
                                <p:cTn id="29" presetID="10" presetClass="entr" presetSubtype="0" fill="hold" nodeType="withEffect">
                                  <p:stCondLst>
                                    <p:cond delay="75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1000"/>
                                        <p:tgtEl>
                                          <p:spTgt spid="37"/>
                                        </p:tgtEl>
                                      </p:cBhvr>
                                    </p:animEffect>
                                  </p:childTnLst>
                                </p:cTn>
                              </p:par>
                              <p:par>
                                <p:cTn id="32" presetID="56" presetClass="path" presetSubtype="0" accel="50000" decel="50000" fill="hold" nodeType="withEffect">
                                  <p:stCondLst>
                                    <p:cond delay="750"/>
                                  </p:stCondLst>
                                  <p:childTnLst>
                                    <p:animMotion origin="layout" path="M -0.03737 0.0412 L -4.16667E-7 -3.7037E-7 " pathEditMode="relative" rAng="0" ptsTypes="AA">
                                      <p:cBhvr>
                                        <p:cTn id="33" dur="700" fill="hold"/>
                                        <p:tgtEl>
                                          <p:spTgt spid="37"/>
                                        </p:tgtEl>
                                        <p:attrNameLst>
                                          <p:attrName>ppt_x</p:attrName>
                                          <p:attrName>ppt_y</p:attrName>
                                        </p:attrNameLst>
                                      </p:cBhvr>
                                      <p:rCtr x="1862" y="-2060"/>
                                    </p:animMotion>
                                  </p:childTnLst>
                                </p:cTn>
                              </p:par>
                              <p:par>
                                <p:cTn id="34" presetID="22" presetClass="entr" presetSubtype="8" fill="hold" grpId="0" nodeType="withEffect">
                                  <p:stCondLst>
                                    <p:cond delay="1000"/>
                                  </p:stCondLst>
                                  <p:childTnLst>
                                    <p:set>
                                      <p:cBhvr>
                                        <p:cTn id="35" dur="1" fill="hold">
                                          <p:stCondLst>
                                            <p:cond delay="0"/>
                                          </p:stCondLst>
                                        </p:cTn>
                                        <p:tgtEl>
                                          <p:spTgt spid="36"/>
                                        </p:tgtEl>
                                        <p:attrNameLst>
                                          <p:attrName>style.visibility</p:attrName>
                                        </p:attrNameLst>
                                      </p:cBhvr>
                                      <p:to>
                                        <p:strVal val="visible"/>
                                      </p:to>
                                    </p:set>
                                    <p:animEffect transition="in" filter="wipe(left)">
                                      <p:cBhvr>
                                        <p:cTn id="3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p:bldP spid="32" grpId="0"/>
      <p:bldP spid="3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6928A5-DFAF-4751-8BC7-9060E8EE4A3E}"/>
              </a:ext>
            </a:extLst>
          </p:cNvPr>
          <p:cNvSpPr>
            <a:spLocks noGrp="1"/>
          </p:cNvSpPr>
          <p:nvPr>
            <p:ph type="title"/>
          </p:nvPr>
        </p:nvSpPr>
        <p:spPr/>
        <p:txBody>
          <a:bodyPr/>
          <a:lstStyle/>
          <a:p>
            <a:r>
              <a:rPr lang="zh-CN" altLang="en-US" dirty="0"/>
              <a:t>三、信号转导系统及其特性</a:t>
            </a:r>
          </a:p>
        </p:txBody>
      </p:sp>
      <p:pic>
        <p:nvPicPr>
          <p:cNvPr id="4" name="图片 3">
            <a:extLst>
              <a:ext uri="{FF2B5EF4-FFF2-40B4-BE49-F238E27FC236}">
                <a16:creationId xmlns:a16="http://schemas.microsoft.com/office/drawing/2014/main" id="{2E56009F-3B76-4E8E-8CF4-C41CCBF5BDC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99092" y="1378834"/>
            <a:ext cx="7793815" cy="5040000"/>
          </a:xfrm>
          <a:prstGeom prst="rect">
            <a:avLst/>
          </a:prstGeom>
        </p:spPr>
      </p:pic>
    </p:spTree>
    <p:extLst>
      <p:ext uri="{BB962C8B-B14F-4D97-AF65-F5344CB8AC3E}">
        <p14:creationId xmlns:p14="http://schemas.microsoft.com/office/powerpoint/2010/main" val="2432998020"/>
      </p:ext>
    </p:extLst>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AC8AE8-C080-454D-83EF-0FF8FBE775EF}"/>
              </a:ext>
            </a:extLst>
          </p:cNvPr>
          <p:cNvSpPr>
            <a:spLocks noGrp="1"/>
          </p:cNvSpPr>
          <p:nvPr>
            <p:ph type="title"/>
          </p:nvPr>
        </p:nvSpPr>
        <p:spPr/>
        <p:txBody>
          <a:bodyPr>
            <a:normAutofit/>
          </a:bodyPr>
          <a:lstStyle/>
          <a:p>
            <a:r>
              <a:rPr lang="zh-CN" altLang="en-US" dirty="0"/>
              <a:t>（一）信号转导系统的基本组成及信号蛋白的相互作用</a:t>
            </a:r>
          </a:p>
        </p:txBody>
      </p:sp>
      <p:sp>
        <p:nvSpPr>
          <p:cNvPr id="5" name="内容占位符 4">
            <a:extLst>
              <a:ext uri="{FF2B5EF4-FFF2-40B4-BE49-F238E27FC236}">
                <a16:creationId xmlns:a16="http://schemas.microsoft.com/office/drawing/2014/main" id="{007DBEB9-A3B6-4051-B5B5-16E1C6433A59}"/>
              </a:ext>
            </a:extLst>
          </p:cNvPr>
          <p:cNvSpPr>
            <a:spLocks noGrp="1"/>
          </p:cNvSpPr>
          <p:nvPr>
            <p:ph idx="1"/>
          </p:nvPr>
        </p:nvSpPr>
        <p:spPr>
          <a:xfrm>
            <a:off x="824365" y="1219200"/>
            <a:ext cx="6387595" cy="5435604"/>
          </a:xfrm>
        </p:spPr>
        <p:txBody>
          <a:bodyPr>
            <a:normAutofit/>
          </a:bodyPr>
          <a:lstStyle/>
          <a:p>
            <a:pPr>
              <a:lnSpc>
                <a:spcPct val="150000"/>
              </a:lnSpc>
              <a:spcAft>
                <a:spcPts val="600"/>
              </a:spcAft>
            </a:pPr>
            <a:r>
              <a:rPr lang="zh-CN" altLang="en-US" sz="2000" b="1" dirty="0">
                <a:solidFill>
                  <a:srgbClr val="0033CC"/>
                </a:solidFill>
              </a:rPr>
              <a:t>细胞表面受体介导的信号通路由</a:t>
            </a:r>
            <a:r>
              <a:rPr lang="en-US" altLang="zh-CN" sz="2000" b="1" dirty="0">
                <a:solidFill>
                  <a:srgbClr val="0033CC"/>
                </a:solidFill>
              </a:rPr>
              <a:t>5</a:t>
            </a:r>
            <a:r>
              <a:rPr lang="zh-CN" altLang="en-US" sz="2000" b="1" dirty="0">
                <a:solidFill>
                  <a:srgbClr val="0033CC"/>
                </a:solidFill>
              </a:rPr>
              <a:t>个步骤组成</a:t>
            </a:r>
            <a:endParaRPr lang="en-US" altLang="zh-CN" sz="2000" b="1" dirty="0">
              <a:solidFill>
                <a:srgbClr val="0033CC"/>
              </a:solidFill>
            </a:endParaRPr>
          </a:p>
          <a:p>
            <a:pPr lvl="1">
              <a:lnSpc>
                <a:spcPct val="150000"/>
              </a:lnSpc>
              <a:spcAft>
                <a:spcPts val="600"/>
              </a:spcAft>
              <a:buFont typeface="Arial" panose="020B0604020202020204" pitchFamily="34" charset="0"/>
              <a:buChar char="−"/>
            </a:pPr>
            <a:r>
              <a:rPr lang="zh-CN" altLang="en-US" sz="1800" dirty="0"/>
              <a:t>受体特异性识别并结合胞外信号分子，形成受体</a:t>
            </a:r>
            <a:r>
              <a:rPr lang="en-US" altLang="zh-CN" sz="1800" dirty="0"/>
              <a:t>- </a:t>
            </a:r>
            <a:r>
              <a:rPr lang="zh-CN" altLang="en-US" sz="1800" dirty="0"/>
              <a:t>配体复合物， 导致受体激活</a:t>
            </a:r>
            <a:endParaRPr lang="en-US" altLang="zh-CN" sz="1800" dirty="0"/>
          </a:p>
          <a:p>
            <a:pPr lvl="1">
              <a:lnSpc>
                <a:spcPct val="150000"/>
              </a:lnSpc>
              <a:spcAft>
                <a:spcPts val="600"/>
              </a:spcAft>
              <a:buFont typeface="Arial" panose="020B0604020202020204" pitchFamily="34" charset="0"/>
              <a:buChar char="−"/>
            </a:pPr>
            <a:r>
              <a:rPr lang="zh-CN" altLang="en-US" sz="1800" dirty="0"/>
              <a:t>受体构象改变，信号初级跨膜转导，靶细胞内产生第二信使或活化的信号蛋白</a:t>
            </a:r>
            <a:endParaRPr lang="en-US" altLang="zh-CN" sz="1800" dirty="0"/>
          </a:p>
          <a:p>
            <a:pPr lvl="1">
              <a:lnSpc>
                <a:spcPct val="150000"/>
              </a:lnSpc>
              <a:spcAft>
                <a:spcPts val="600"/>
              </a:spcAft>
              <a:buFont typeface="Arial" panose="020B0604020202020204" pitchFamily="34" charset="0"/>
              <a:buChar char="−"/>
            </a:pPr>
            <a:r>
              <a:rPr lang="zh-CN" altLang="en-US" sz="1800" dirty="0"/>
              <a:t>通过胞内第二信使或细胞内信号蛋白复合物的装配，起始胞内信号放大的级联反应（</a:t>
            </a:r>
            <a:r>
              <a:rPr lang="en-US" altLang="zh-CN" sz="1800" dirty="0"/>
              <a:t>signaling cascades</a:t>
            </a:r>
            <a:r>
              <a:rPr lang="zh-CN" altLang="en-US" sz="1800" dirty="0"/>
              <a:t>）</a:t>
            </a:r>
            <a:endParaRPr lang="en-US" altLang="zh-CN" sz="1800" dirty="0"/>
          </a:p>
          <a:p>
            <a:pPr lvl="1">
              <a:lnSpc>
                <a:spcPct val="150000"/>
              </a:lnSpc>
              <a:spcAft>
                <a:spcPts val="600"/>
              </a:spcAft>
              <a:buFont typeface="Arial" panose="020B0604020202020204" pitchFamily="34" charset="0"/>
              <a:buChar char="−"/>
            </a:pPr>
            <a:r>
              <a:rPr lang="en-US" altLang="zh-CN" sz="1800" dirty="0"/>
              <a:t> </a:t>
            </a:r>
            <a:r>
              <a:rPr lang="zh-CN" altLang="en-US" sz="1800" dirty="0"/>
              <a:t>细胞应答反应</a:t>
            </a:r>
            <a:endParaRPr lang="en-US" altLang="zh-CN" sz="1800" dirty="0"/>
          </a:p>
          <a:p>
            <a:pPr lvl="1">
              <a:lnSpc>
                <a:spcPct val="150000"/>
              </a:lnSpc>
              <a:spcAft>
                <a:spcPts val="600"/>
              </a:spcAft>
              <a:buFont typeface="Arial" panose="020B0604020202020204" pitchFamily="34" charset="0"/>
              <a:buChar char="−"/>
            </a:pPr>
            <a:r>
              <a:rPr lang="zh-CN" altLang="en-US" sz="1800" dirty="0"/>
              <a:t>受体的脱敏（</a:t>
            </a:r>
            <a:r>
              <a:rPr lang="en-US" altLang="zh-CN" sz="1800" dirty="0"/>
              <a:t>desensitization</a:t>
            </a:r>
            <a:r>
              <a:rPr lang="zh-CN" altLang="en-US" sz="1800" dirty="0"/>
              <a:t>）或受体下调（</a:t>
            </a:r>
            <a:r>
              <a:rPr lang="en-US" altLang="zh-CN" sz="1800" dirty="0"/>
              <a:t>down-regulation</a:t>
            </a:r>
            <a:r>
              <a:rPr lang="zh-CN" altLang="en-US" sz="1800" dirty="0"/>
              <a:t>），终止或降低细胞反应</a:t>
            </a:r>
          </a:p>
        </p:txBody>
      </p:sp>
      <p:pic>
        <p:nvPicPr>
          <p:cNvPr id="3" name="图片 2" descr="11-7">
            <a:extLst>
              <a:ext uri="{FF2B5EF4-FFF2-40B4-BE49-F238E27FC236}">
                <a16:creationId xmlns:a16="http://schemas.microsoft.com/office/drawing/2014/main" id="{4C6E2F77-96E7-4A22-BFB0-315C0E128A00}"/>
              </a:ext>
            </a:extLst>
          </p:cNvPr>
          <p:cNvPicPr>
            <a:picLocks noGrp="1" noChangeAspect="1"/>
          </p:cNvPicPr>
          <p:nvPr isPhoto="1"/>
        </p:nvPicPr>
        <p:blipFill>
          <a:blip r:embed="rId3" cstate="screen">
            <a:lum/>
            <a:extLst>
              <a:ext uri="{28A0092B-C50C-407E-A947-70E740481C1C}">
                <a14:useLocalDpi xmlns:a14="http://schemas.microsoft.com/office/drawing/2010/main"/>
              </a:ext>
            </a:extLst>
          </a:blip>
          <a:stretch>
            <a:fillRect/>
          </a:stretch>
        </p:blipFill>
        <p:spPr>
          <a:xfrm>
            <a:off x="7901501" y="1305987"/>
            <a:ext cx="2837921" cy="5040000"/>
          </a:xfrm>
          <a:prstGeom prst="rect">
            <a:avLst/>
          </a:prstGeom>
        </p:spPr>
      </p:pic>
      <p:sp>
        <p:nvSpPr>
          <p:cNvPr id="4" name="矩形 3">
            <a:extLst>
              <a:ext uri="{FF2B5EF4-FFF2-40B4-BE49-F238E27FC236}">
                <a16:creationId xmlns:a16="http://schemas.microsoft.com/office/drawing/2014/main" id="{8BC67E37-5000-45F2-824D-2E43F805A7DE}"/>
              </a:ext>
            </a:extLst>
          </p:cNvPr>
          <p:cNvSpPr/>
          <p:nvPr/>
        </p:nvSpPr>
        <p:spPr>
          <a:xfrm>
            <a:off x="6448925" y="6432773"/>
            <a:ext cx="5743074" cy="371577"/>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11-7 </a:t>
            </a:r>
            <a:r>
              <a:rPr lang="zh-CN" altLang="en-US" sz="1600" b="1" dirty="0">
                <a:solidFill>
                  <a:srgbClr val="0033CC"/>
                </a:solidFill>
                <a:latin typeface="Arial" panose="020B0604020202020204" pitchFamily="34" charset="0"/>
                <a:ea typeface="微软雅黑" panose="020B0503020204020204" pitchFamily="34" charset="-122"/>
              </a:rPr>
              <a:t>细胞表面受体介导的细胞信号转导系统的组成</a:t>
            </a:r>
          </a:p>
        </p:txBody>
      </p:sp>
    </p:spTree>
    <p:extLst>
      <p:ext uri="{BB962C8B-B14F-4D97-AF65-F5344CB8AC3E}">
        <p14:creationId xmlns:p14="http://schemas.microsoft.com/office/powerpoint/2010/main" val="1518932397"/>
      </p:ext>
    </p:extLst>
  </p:cSld>
  <p:clrMapOvr>
    <a:masterClrMapping/>
  </p:clrMapOvr>
  <p:transition spd="slow">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303BBD-372D-4235-82E8-B9376AEF191F}"/>
              </a:ext>
            </a:extLst>
          </p:cNvPr>
          <p:cNvSpPr>
            <a:spLocks noGrp="1"/>
          </p:cNvSpPr>
          <p:nvPr>
            <p:ph type="title"/>
          </p:nvPr>
        </p:nvSpPr>
        <p:spPr/>
        <p:txBody>
          <a:bodyPr/>
          <a:lstStyle/>
          <a:p>
            <a:r>
              <a:rPr lang="zh-CN" altLang="en-US" dirty="0"/>
              <a:t>蛋白质模式结合域（</a:t>
            </a:r>
            <a:r>
              <a:rPr lang="en-US" altLang="zh-CN" dirty="0"/>
              <a:t>modular binding domains</a:t>
            </a:r>
            <a:r>
              <a:rPr lang="zh-CN" altLang="en-US" dirty="0"/>
              <a:t>）</a:t>
            </a:r>
          </a:p>
        </p:txBody>
      </p:sp>
      <p:sp>
        <p:nvSpPr>
          <p:cNvPr id="5" name="内容占位符 4">
            <a:extLst>
              <a:ext uri="{FF2B5EF4-FFF2-40B4-BE49-F238E27FC236}">
                <a16:creationId xmlns:a16="http://schemas.microsoft.com/office/drawing/2014/main" id="{E67FA302-25D8-4109-A544-765EA18D8B8D}"/>
              </a:ext>
            </a:extLst>
          </p:cNvPr>
          <p:cNvSpPr>
            <a:spLocks noGrp="1"/>
          </p:cNvSpPr>
          <p:nvPr>
            <p:ph idx="1"/>
          </p:nvPr>
        </p:nvSpPr>
        <p:spPr>
          <a:xfrm>
            <a:off x="824367" y="1219200"/>
            <a:ext cx="4883260" cy="5435604"/>
          </a:xfrm>
        </p:spPr>
        <p:txBody>
          <a:bodyPr>
            <a:normAutofit/>
          </a:bodyPr>
          <a:lstStyle/>
          <a:p>
            <a:pPr>
              <a:lnSpc>
                <a:spcPct val="150000"/>
              </a:lnSpc>
              <a:spcAft>
                <a:spcPts val="600"/>
              </a:spcAft>
            </a:pPr>
            <a:r>
              <a:rPr lang="zh-CN" altLang="en-US" sz="2000" dirty="0"/>
              <a:t>细胞内信号蛋白的相互作用是靠蛋白质</a:t>
            </a:r>
            <a:r>
              <a:rPr lang="zh-CN" altLang="en-US" sz="2000" b="1" dirty="0">
                <a:solidFill>
                  <a:srgbClr val="0033CC"/>
                </a:solidFill>
              </a:rPr>
              <a:t>模式结合域</a:t>
            </a:r>
            <a:r>
              <a:rPr lang="zh-CN" altLang="en-US" sz="2000" dirty="0"/>
              <a:t>特异性介导</a:t>
            </a:r>
            <a:endParaRPr lang="en-US" altLang="zh-CN" sz="2000" dirty="0"/>
          </a:p>
          <a:p>
            <a:pPr>
              <a:lnSpc>
                <a:spcPct val="150000"/>
              </a:lnSpc>
              <a:spcAft>
                <a:spcPts val="600"/>
              </a:spcAft>
            </a:pPr>
            <a:r>
              <a:rPr lang="zh-CN" altLang="en-US" sz="2000" b="1" dirty="0">
                <a:solidFill>
                  <a:srgbClr val="0033CC"/>
                </a:solidFill>
              </a:rPr>
              <a:t>模式结合域</a:t>
            </a:r>
            <a:r>
              <a:rPr lang="zh-CN" altLang="en-US" sz="2000" dirty="0"/>
              <a:t>通常由</a:t>
            </a:r>
            <a:r>
              <a:rPr lang="en-US" altLang="zh-CN" sz="2000" dirty="0"/>
              <a:t>40</a:t>
            </a:r>
            <a:r>
              <a:rPr lang="zh-CN" altLang="en-US" sz="2000" dirty="0"/>
              <a:t>～</a:t>
            </a:r>
            <a:r>
              <a:rPr lang="en-US" altLang="zh-CN" sz="2000" dirty="0"/>
              <a:t>120 </a:t>
            </a:r>
            <a:r>
              <a:rPr lang="zh-CN" altLang="en-US" sz="2000" dirty="0"/>
              <a:t>个氨基酸残基组成，一侧有较浅凹陷的球形结构域、不具酶活性、但能识别特定基序或蛋白质上特定修饰位点、它们与识别对象的亲和性较弱，因而有利于快速和反复进行精细的组合式网络调控</a:t>
            </a:r>
            <a:endParaRPr lang="en-US" altLang="zh-CN" sz="2000" dirty="0"/>
          </a:p>
          <a:p>
            <a:pPr>
              <a:lnSpc>
                <a:spcPct val="150000"/>
              </a:lnSpc>
              <a:spcAft>
                <a:spcPts val="600"/>
              </a:spcAft>
            </a:pPr>
            <a:r>
              <a:rPr lang="en-US" altLang="zh-CN" sz="2000" b="1" dirty="0">
                <a:solidFill>
                  <a:srgbClr val="0033CC"/>
                </a:solidFill>
              </a:rPr>
              <a:t>SH2</a:t>
            </a:r>
            <a:r>
              <a:rPr lang="zh-CN" altLang="en-US" sz="2000" b="1" dirty="0">
                <a:solidFill>
                  <a:srgbClr val="0033CC"/>
                </a:solidFill>
              </a:rPr>
              <a:t>（</a:t>
            </a:r>
            <a:r>
              <a:rPr lang="en-US" altLang="zh-CN" sz="2000" b="1" dirty="0">
                <a:solidFill>
                  <a:srgbClr val="0033CC"/>
                </a:solidFill>
              </a:rPr>
              <a:t>Src homology 2 domain</a:t>
            </a:r>
            <a:r>
              <a:rPr lang="zh-CN" altLang="en-US" sz="2000" b="1" dirty="0">
                <a:solidFill>
                  <a:srgbClr val="0033CC"/>
                </a:solidFill>
              </a:rPr>
              <a:t>）</a:t>
            </a:r>
            <a:r>
              <a:rPr lang="zh-CN" altLang="en-US" sz="2000" dirty="0"/>
              <a:t>是研究蛋白质互作的原型模式结构域，由约</a:t>
            </a:r>
            <a:r>
              <a:rPr lang="en-US" altLang="zh-CN" sz="2000" dirty="0"/>
              <a:t>100 </a:t>
            </a:r>
            <a:r>
              <a:rPr lang="zh-CN" altLang="en-US" sz="2000" dirty="0"/>
              <a:t>个氨基酸残基组成</a:t>
            </a:r>
          </a:p>
        </p:txBody>
      </p:sp>
      <p:pic>
        <p:nvPicPr>
          <p:cNvPr id="3" name="图片 2" descr="11-8">
            <a:extLst>
              <a:ext uri="{FF2B5EF4-FFF2-40B4-BE49-F238E27FC236}">
                <a16:creationId xmlns:a16="http://schemas.microsoft.com/office/drawing/2014/main" id="{A4AAD45E-FE42-4BE0-A999-2CF53AD42A68}"/>
              </a:ext>
            </a:extLst>
          </p:cNvPr>
          <p:cNvPicPr>
            <a:picLocks noGrp="1" noChangeAspect="1"/>
          </p:cNvPicPr>
          <p:nvPr isPhoto="1"/>
        </p:nvPicPr>
        <p:blipFill>
          <a:blip r:embed="rId3" cstate="screen">
            <a:lum/>
            <a:extLst>
              <a:ext uri="{28A0092B-C50C-407E-A947-70E740481C1C}">
                <a14:useLocalDpi xmlns:a14="http://schemas.microsoft.com/office/drawing/2010/main"/>
              </a:ext>
            </a:extLst>
          </a:blip>
          <a:stretch>
            <a:fillRect/>
          </a:stretch>
        </p:blipFill>
        <p:spPr>
          <a:xfrm>
            <a:off x="6287729" y="1480407"/>
            <a:ext cx="5599471" cy="3681844"/>
          </a:xfrm>
          <a:prstGeom prst="rect">
            <a:avLst/>
          </a:prstGeom>
        </p:spPr>
      </p:pic>
      <p:sp>
        <p:nvSpPr>
          <p:cNvPr id="4" name="矩形 3">
            <a:extLst>
              <a:ext uri="{FF2B5EF4-FFF2-40B4-BE49-F238E27FC236}">
                <a16:creationId xmlns:a16="http://schemas.microsoft.com/office/drawing/2014/main" id="{13C2BB6B-FB02-4CA7-8383-F3CB7BB6A428}"/>
              </a:ext>
            </a:extLst>
          </p:cNvPr>
          <p:cNvSpPr/>
          <p:nvPr/>
        </p:nvSpPr>
        <p:spPr>
          <a:xfrm>
            <a:off x="6287729" y="5365990"/>
            <a:ext cx="5599471" cy="1288814"/>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11-8 </a:t>
            </a:r>
            <a:r>
              <a:rPr lang="zh-CN" altLang="en-US" sz="1600" b="1" dirty="0">
                <a:solidFill>
                  <a:srgbClr val="0033CC"/>
                </a:solidFill>
                <a:latin typeface="Arial" panose="020B0604020202020204" pitchFamily="34" charset="0"/>
                <a:ea typeface="微软雅黑" panose="020B0503020204020204" pitchFamily="34" charset="-122"/>
              </a:rPr>
              <a:t>细胞内信号蛋白之间的相互作用是靠蛋白质模式结合域所特异性介导的示意图</a:t>
            </a:r>
          </a:p>
          <a:p>
            <a:pPr algn="ctr">
              <a:lnSpc>
                <a:spcPts val="2400"/>
              </a:lnSpc>
            </a:pPr>
            <a:r>
              <a:rPr lang="zh-CN" altLang="en-US" sz="1400" dirty="0">
                <a:latin typeface="Arial" panose="020B0604020202020204" pitchFamily="34" charset="0"/>
                <a:ea typeface="微软雅黑" panose="020B0503020204020204" pitchFamily="34" charset="-122"/>
              </a:rPr>
              <a:t>图中具有</a:t>
            </a:r>
            <a:r>
              <a:rPr lang="en-US" altLang="zh-CN" sz="1400" dirty="0">
                <a:latin typeface="Arial" panose="020B0604020202020204" pitchFamily="34" charset="0"/>
                <a:ea typeface="微软雅黑" panose="020B0503020204020204" pitchFamily="34" charset="-122"/>
              </a:rPr>
              <a:t>SH2 </a:t>
            </a:r>
            <a:r>
              <a:rPr lang="zh-CN" altLang="en-US" sz="1400" dirty="0">
                <a:latin typeface="Arial" panose="020B0604020202020204" pitchFamily="34" charset="0"/>
                <a:ea typeface="微软雅黑" panose="020B0503020204020204" pitchFamily="34" charset="-122"/>
              </a:rPr>
              <a:t>结构域的蛋白，具有相似的三维结构，每一成员可特异性结合围绕磷酸酪氨酸残基的氨基酸序列；</a:t>
            </a:r>
            <a:r>
              <a:rPr lang="en-US" altLang="zh-CN" sz="1400" dirty="0">
                <a:latin typeface="Arial" panose="020B0604020202020204" pitchFamily="34" charset="0"/>
                <a:ea typeface="微软雅黑" panose="020B0503020204020204" pitchFamily="34" charset="-122"/>
              </a:rPr>
              <a:t>IRS </a:t>
            </a:r>
            <a:r>
              <a:rPr lang="zh-CN" altLang="en-US" sz="1400" dirty="0">
                <a:latin typeface="Arial" panose="020B0604020202020204" pitchFamily="34" charset="0"/>
                <a:ea typeface="微软雅黑" panose="020B0503020204020204" pitchFamily="34" charset="-122"/>
              </a:rPr>
              <a:t>为胰岛素受体底物</a:t>
            </a:r>
          </a:p>
        </p:txBody>
      </p:sp>
    </p:spTree>
    <p:extLst>
      <p:ext uri="{BB962C8B-B14F-4D97-AF65-F5344CB8AC3E}">
        <p14:creationId xmlns:p14="http://schemas.microsoft.com/office/powerpoint/2010/main" val="2891635508"/>
      </p:ext>
    </p:extLst>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CA4C82-0FD1-477E-8E3E-05BCDCF229B8}"/>
              </a:ext>
            </a:extLst>
          </p:cNvPr>
          <p:cNvSpPr>
            <a:spLocks noGrp="1"/>
          </p:cNvSpPr>
          <p:nvPr>
            <p:ph type="title"/>
          </p:nvPr>
        </p:nvSpPr>
        <p:spPr/>
        <p:txBody>
          <a:bodyPr/>
          <a:lstStyle/>
          <a:p>
            <a:r>
              <a:rPr lang="zh-CN" altLang="en-US" dirty="0"/>
              <a:t>（二）细胞内信号蛋白复合物的装配</a:t>
            </a:r>
          </a:p>
        </p:txBody>
      </p:sp>
      <p:sp>
        <p:nvSpPr>
          <p:cNvPr id="5" name="内容占位符 4">
            <a:extLst>
              <a:ext uri="{FF2B5EF4-FFF2-40B4-BE49-F238E27FC236}">
                <a16:creationId xmlns:a16="http://schemas.microsoft.com/office/drawing/2014/main" id="{502B871B-D01C-4259-BD35-E7E368972AE2}"/>
              </a:ext>
            </a:extLst>
          </p:cNvPr>
          <p:cNvSpPr>
            <a:spLocks noGrp="1"/>
          </p:cNvSpPr>
          <p:nvPr>
            <p:ph idx="1"/>
          </p:nvPr>
        </p:nvSpPr>
        <p:spPr>
          <a:xfrm>
            <a:off x="824366" y="1033224"/>
            <a:ext cx="11062834" cy="5435604"/>
          </a:xfrm>
        </p:spPr>
        <p:txBody>
          <a:bodyPr>
            <a:normAutofit/>
          </a:bodyPr>
          <a:lstStyle/>
          <a:p>
            <a:pPr>
              <a:lnSpc>
                <a:spcPts val="2800"/>
              </a:lnSpc>
              <a:spcAft>
                <a:spcPts val="600"/>
              </a:spcAft>
            </a:pPr>
            <a:r>
              <a:rPr lang="zh-CN" altLang="en-US" sz="1800" dirty="0"/>
              <a:t>细胞表面受体和某些细胞内信号蛋白通过与大的支架蛋白结合预先形成细胞内信号复合物，当受体结合胞外信号被激活后，再依次激活细胞内信号蛋白并向下游传递</a:t>
            </a:r>
          </a:p>
          <a:p>
            <a:pPr>
              <a:lnSpc>
                <a:spcPts val="2800"/>
              </a:lnSpc>
              <a:spcAft>
                <a:spcPts val="600"/>
              </a:spcAft>
            </a:pPr>
            <a:r>
              <a:rPr lang="zh-CN" altLang="en-US" sz="1800" dirty="0"/>
              <a:t>表面受体结合胞外信号被激活后，受体胞内段多个氨基酸残基位点发生自磷酸化作用，为细胞内不同的信号蛋白提供锚定位点，形成短暂的信号转导复合物分别介导可能不同的下游事件</a:t>
            </a:r>
          </a:p>
          <a:p>
            <a:pPr>
              <a:lnSpc>
                <a:spcPts val="2800"/>
              </a:lnSpc>
              <a:spcAft>
                <a:spcPts val="600"/>
              </a:spcAft>
            </a:pPr>
            <a:r>
              <a:rPr lang="zh-CN" altLang="en-US" sz="1800" dirty="0"/>
              <a:t>受体结合胞外信号被激活后，在邻近质膜上形成修饰的肌醇磷脂分子，从而募集具有</a:t>
            </a:r>
            <a:r>
              <a:rPr lang="en-US" altLang="zh-CN" sz="1800" dirty="0"/>
              <a:t>PH </a:t>
            </a:r>
            <a:r>
              <a:rPr lang="zh-CN" altLang="en-US" sz="1800" dirty="0"/>
              <a:t>结构域的信号蛋白，装配形成信号复合物</a:t>
            </a:r>
          </a:p>
        </p:txBody>
      </p:sp>
      <p:pic>
        <p:nvPicPr>
          <p:cNvPr id="3" name="图片 2" descr="11-9">
            <a:extLst>
              <a:ext uri="{FF2B5EF4-FFF2-40B4-BE49-F238E27FC236}">
                <a16:creationId xmlns:a16="http://schemas.microsoft.com/office/drawing/2014/main" id="{F660582C-8A32-449B-9DFC-E8A7A7766052}"/>
              </a:ext>
            </a:extLst>
          </p:cNvPr>
          <p:cNvPicPr>
            <a:picLocks noGrp="1" noChangeAspect="1"/>
          </p:cNvPicPr>
          <p:nvPr isPhoto="1"/>
        </p:nvPicPr>
        <p:blipFill>
          <a:blip r:embed="rId3" cstate="screen">
            <a:lum/>
            <a:extLst>
              <a:ext uri="{28A0092B-C50C-407E-A947-70E740481C1C}">
                <a14:useLocalDpi xmlns:a14="http://schemas.microsoft.com/office/drawing/2010/main"/>
              </a:ext>
            </a:extLst>
          </a:blip>
          <a:stretch>
            <a:fillRect/>
          </a:stretch>
        </p:blipFill>
        <p:spPr>
          <a:xfrm>
            <a:off x="1195857" y="3726000"/>
            <a:ext cx="6036531" cy="3132000"/>
          </a:xfrm>
          <a:prstGeom prst="rect">
            <a:avLst/>
          </a:prstGeom>
        </p:spPr>
      </p:pic>
      <p:sp>
        <p:nvSpPr>
          <p:cNvPr id="4" name="矩形 3">
            <a:extLst>
              <a:ext uri="{FF2B5EF4-FFF2-40B4-BE49-F238E27FC236}">
                <a16:creationId xmlns:a16="http://schemas.microsoft.com/office/drawing/2014/main" id="{A8C83587-629E-4E6E-A6AD-38C74C754FEF}"/>
              </a:ext>
            </a:extLst>
          </p:cNvPr>
          <p:cNvSpPr/>
          <p:nvPr/>
        </p:nvSpPr>
        <p:spPr>
          <a:xfrm>
            <a:off x="8303342" y="6070029"/>
            <a:ext cx="3064292" cy="584775"/>
          </a:xfrm>
          <a:prstGeom prst="rect">
            <a:avLst/>
          </a:prstGeom>
        </p:spPr>
        <p:txBody>
          <a:bodyPr wrap="square">
            <a:spAutoFit/>
          </a:bodyPr>
          <a:lstStyle/>
          <a:p>
            <a:pPr algn="ct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11-9 </a:t>
            </a:r>
            <a:r>
              <a:rPr lang="zh-CN" altLang="en-US" sz="1600" b="1" dirty="0">
                <a:solidFill>
                  <a:srgbClr val="0033CC"/>
                </a:solidFill>
                <a:latin typeface="Arial" panose="020B0604020202020204" pitchFamily="34" charset="0"/>
                <a:ea typeface="微软雅黑" panose="020B0503020204020204" pitchFamily="34" charset="-122"/>
              </a:rPr>
              <a:t>细胞内信号蛋白复合物装配的三种类型</a:t>
            </a:r>
          </a:p>
        </p:txBody>
      </p:sp>
    </p:spTree>
    <p:extLst>
      <p:ext uri="{BB962C8B-B14F-4D97-AF65-F5344CB8AC3E}">
        <p14:creationId xmlns:p14="http://schemas.microsoft.com/office/powerpoint/2010/main" val="4123304212"/>
      </p:ext>
    </p:extLst>
  </p:cSld>
  <p:clrMapOvr>
    <a:masterClrMapping/>
  </p:clrMapOvr>
  <p:transition spd="slow">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3" name="Picture 2" descr="figure_12_01">
            <a:extLst>
              <a:ext uri="{FF2B5EF4-FFF2-40B4-BE49-F238E27FC236}">
                <a16:creationId xmlns:a16="http://schemas.microsoft.com/office/drawing/2014/main" id="{30C52AEF-51BE-4A95-904A-BAC4C0191D7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807764" y="1451674"/>
            <a:ext cx="6322157" cy="4898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标题 2">
            <a:extLst>
              <a:ext uri="{FF2B5EF4-FFF2-40B4-BE49-F238E27FC236}">
                <a16:creationId xmlns:a16="http://schemas.microsoft.com/office/drawing/2014/main" id="{127E9122-276B-46C7-9D8F-4C959943EA66}"/>
              </a:ext>
            </a:extLst>
          </p:cNvPr>
          <p:cNvSpPr>
            <a:spLocks noGrp="1"/>
          </p:cNvSpPr>
          <p:nvPr>
            <p:ph type="title"/>
          </p:nvPr>
        </p:nvSpPr>
        <p:spPr/>
        <p:txBody>
          <a:bodyPr/>
          <a:lstStyle/>
          <a:p>
            <a:r>
              <a:rPr lang="zh-CN" altLang="en-US" dirty="0"/>
              <a:t>（三）信号转导系统的主要特性</a:t>
            </a:r>
          </a:p>
        </p:txBody>
      </p:sp>
      <p:sp>
        <p:nvSpPr>
          <p:cNvPr id="4" name="内容占位符 3">
            <a:extLst>
              <a:ext uri="{FF2B5EF4-FFF2-40B4-BE49-F238E27FC236}">
                <a16:creationId xmlns:a16="http://schemas.microsoft.com/office/drawing/2014/main" id="{A2F73D3E-EDB8-45AC-AB5B-031B9EF2CF8A}"/>
              </a:ext>
            </a:extLst>
          </p:cNvPr>
          <p:cNvSpPr>
            <a:spLocks noGrp="1"/>
          </p:cNvSpPr>
          <p:nvPr>
            <p:ph idx="1"/>
          </p:nvPr>
        </p:nvSpPr>
        <p:spPr/>
        <p:txBody>
          <a:bodyPr>
            <a:normAutofit/>
          </a:bodyPr>
          <a:lstStyle/>
          <a:p>
            <a:pPr>
              <a:lnSpc>
                <a:spcPct val="150000"/>
              </a:lnSpc>
              <a:spcAft>
                <a:spcPts val="600"/>
              </a:spcAft>
            </a:pPr>
            <a:r>
              <a:rPr lang="zh-CN" altLang="en-US" sz="2000" b="1" dirty="0"/>
              <a:t>特异性（</a:t>
            </a:r>
            <a:r>
              <a:rPr lang="en-US" altLang="zh-CN" sz="2000" b="1" dirty="0"/>
              <a:t>specificity</a:t>
            </a:r>
            <a:r>
              <a:rPr lang="zh-CN" altLang="en-US" sz="2000" b="1" dirty="0"/>
              <a:t>）</a:t>
            </a:r>
            <a:endParaRPr lang="en-US" altLang="zh-CN" sz="2000" b="1" dirty="0"/>
          </a:p>
          <a:p>
            <a:pPr>
              <a:lnSpc>
                <a:spcPct val="150000"/>
              </a:lnSpc>
              <a:spcAft>
                <a:spcPts val="600"/>
              </a:spcAft>
            </a:pPr>
            <a:r>
              <a:rPr lang="zh-CN" altLang="en-US" sz="2000" b="1" dirty="0"/>
              <a:t>放大效应（</a:t>
            </a:r>
            <a:r>
              <a:rPr lang="en-US" altLang="zh-CN" sz="2000" b="1" dirty="0"/>
              <a:t>amplification</a:t>
            </a:r>
            <a:r>
              <a:rPr lang="zh-CN" altLang="en-US" sz="2000" b="1" dirty="0"/>
              <a:t>）</a:t>
            </a:r>
            <a:endParaRPr lang="en-US" altLang="zh-CN" sz="2000" b="1" dirty="0"/>
          </a:p>
          <a:p>
            <a:pPr>
              <a:lnSpc>
                <a:spcPct val="150000"/>
              </a:lnSpc>
              <a:spcAft>
                <a:spcPts val="600"/>
              </a:spcAft>
            </a:pPr>
            <a:r>
              <a:rPr lang="zh-CN" altLang="en-US" sz="2000" b="1" dirty="0"/>
              <a:t>网络化与反馈（</a:t>
            </a:r>
            <a:r>
              <a:rPr lang="en-US" altLang="zh-CN" sz="2000" b="1" dirty="0"/>
              <a:t>feedback</a:t>
            </a:r>
            <a:r>
              <a:rPr lang="zh-CN" altLang="en-US" sz="2000" b="1" dirty="0"/>
              <a:t>）调节机制</a:t>
            </a:r>
            <a:endParaRPr lang="en-US" altLang="zh-CN" sz="2000" b="1" dirty="0"/>
          </a:p>
          <a:p>
            <a:pPr>
              <a:lnSpc>
                <a:spcPct val="150000"/>
              </a:lnSpc>
              <a:spcAft>
                <a:spcPts val="600"/>
              </a:spcAft>
            </a:pPr>
            <a:r>
              <a:rPr lang="zh-CN" altLang="sv-SE" sz="2000" b="1" dirty="0"/>
              <a:t>整合作用（</a:t>
            </a:r>
            <a:r>
              <a:rPr lang="sv-SE" altLang="zh-CN" sz="2000" b="1" dirty="0"/>
              <a:t>integration</a:t>
            </a:r>
            <a:r>
              <a:rPr lang="zh-CN" altLang="sv-SE" sz="2000" b="1" dirty="0"/>
              <a:t>）</a:t>
            </a:r>
            <a:endParaRPr lang="zh-CN" altLang="en-US" sz="2000" b="1" dirty="0"/>
          </a:p>
        </p:txBody>
      </p:sp>
    </p:spTree>
    <p:extLst>
      <p:ext uri="{BB962C8B-B14F-4D97-AF65-F5344CB8AC3E}">
        <p14:creationId xmlns:p14="http://schemas.microsoft.com/office/powerpoint/2010/main" val="222176788"/>
      </p:ext>
    </p:extLst>
  </p:cSld>
  <p:clrMapOvr>
    <a:masterClrMapping/>
  </p:clrMapOvr>
  <p:transition spd="slow">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图片 5">
            <a:extLst>
              <a:ext uri="{FF2B5EF4-FFF2-40B4-BE49-F238E27FC236}">
                <a16:creationId xmlns:a16="http://schemas.microsoft.com/office/drawing/2014/main" id="{6C465483-C27A-4BAC-AC90-553EA4E09E5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183813" y="1254804"/>
            <a:ext cx="7824375" cy="54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a:extLst>
              <a:ext uri="{FF2B5EF4-FFF2-40B4-BE49-F238E27FC236}">
                <a16:creationId xmlns:a16="http://schemas.microsoft.com/office/drawing/2014/main" id="{BB7C1879-9EAE-4D3C-AF38-08FF07E8E116}"/>
              </a:ext>
            </a:extLst>
          </p:cNvPr>
          <p:cNvSpPr>
            <a:spLocks noGrp="1"/>
          </p:cNvSpPr>
          <p:nvPr>
            <p:ph type="title"/>
          </p:nvPr>
        </p:nvSpPr>
        <p:spPr/>
        <p:txBody>
          <a:bodyPr/>
          <a:lstStyle/>
          <a:p>
            <a:r>
              <a:rPr lang="en-US" altLang="zh-CN" dirty="0"/>
              <a:t>Some Basic Types of Signaling Pathways</a:t>
            </a:r>
            <a:endParaRPr lang="zh-CN" altLang="en-US" dirty="0"/>
          </a:p>
        </p:txBody>
      </p:sp>
    </p:spTree>
    <p:extLst>
      <p:ext uri="{BB962C8B-B14F-4D97-AF65-F5344CB8AC3E}">
        <p14:creationId xmlns:p14="http://schemas.microsoft.com/office/powerpoint/2010/main" val="4097721936"/>
      </p:ext>
    </p:extLst>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1" y="1801284"/>
            <a:ext cx="4305300" cy="1583267"/>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9459" name="文本框 2"/>
          <p:cNvSpPr txBox="1">
            <a:spLocks noChangeArrowheads="1"/>
          </p:cNvSpPr>
          <p:nvPr/>
        </p:nvSpPr>
        <p:spPr bwMode="auto">
          <a:xfrm>
            <a:off x="1803401" y="2218267"/>
            <a:ext cx="172354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第二节</a:t>
            </a:r>
          </a:p>
        </p:txBody>
      </p:sp>
      <p:sp>
        <p:nvSpPr>
          <p:cNvPr id="5" name="TextBox 23"/>
          <p:cNvSpPr txBox="1"/>
          <p:nvPr/>
        </p:nvSpPr>
        <p:spPr>
          <a:xfrm>
            <a:off x="5121256" y="2930956"/>
            <a:ext cx="4371710"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en-US" altLang="zh-CN" sz="2000" b="1" dirty="0">
                <a:solidFill>
                  <a:prstClr val="black"/>
                </a:solidFill>
                <a:latin typeface="微软雅黑" pitchFamily="34" charset="-122"/>
                <a:ea typeface="微软雅黑" pitchFamily="34" charset="-122"/>
              </a:rPr>
              <a:t>G-</a:t>
            </a:r>
            <a:r>
              <a:rPr lang="zh-CN" altLang="en-US" sz="2000" b="1" dirty="0">
                <a:solidFill>
                  <a:prstClr val="black"/>
                </a:solidFill>
                <a:latin typeface="微软雅黑" pitchFamily="34" charset="-122"/>
                <a:ea typeface="微软雅黑" pitchFamily="34" charset="-122"/>
              </a:rPr>
              <a:t>蛋白偶联受体的结构与作用机制</a:t>
            </a:r>
          </a:p>
        </p:txBody>
      </p:sp>
      <p:sp>
        <p:nvSpPr>
          <p:cNvPr id="6" name="TextBox 24"/>
          <p:cNvSpPr txBox="1"/>
          <p:nvPr/>
        </p:nvSpPr>
        <p:spPr>
          <a:xfrm>
            <a:off x="5121256" y="4324602"/>
            <a:ext cx="4884671"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en-US" altLang="zh-CN" sz="2000" b="1" dirty="0">
                <a:solidFill>
                  <a:prstClr val="black"/>
                </a:solidFill>
                <a:latin typeface="微软雅黑" pitchFamily="34" charset="-122"/>
                <a:ea typeface="微软雅黑" pitchFamily="34" charset="-122"/>
              </a:rPr>
              <a:t>G-</a:t>
            </a:r>
            <a:r>
              <a:rPr lang="zh-CN" altLang="en-US" sz="2000" b="1" dirty="0">
                <a:solidFill>
                  <a:prstClr val="black"/>
                </a:solidFill>
                <a:latin typeface="微软雅黑" pitchFamily="34" charset="-122"/>
                <a:ea typeface="微软雅黑" pitchFamily="34" charset="-122"/>
              </a:rPr>
              <a:t>蛋白偶联受体所介导的细胞信号通路</a:t>
            </a:r>
          </a:p>
        </p:txBody>
      </p:sp>
      <p:sp>
        <p:nvSpPr>
          <p:cNvPr id="9" name="文本框 8"/>
          <p:cNvSpPr txBox="1"/>
          <p:nvPr/>
        </p:nvSpPr>
        <p:spPr bwMode="auto">
          <a:xfrm>
            <a:off x="5121256" y="1575185"/>
            <a:ext cx="7070743" cy="584775"/>
          </a:xfrm>
          <a:prstGeom prst="rect">
            <a:avLst/>
          </a:prstGeom>
          <a:noFill/>
        </p:spPr>
        <p:txBody>
          <a:bodyPr wrap="square" lIns="91440" tIns="45720" rIns="91440" bIns="45720">
            <a:spAutoFit/>
          </a:bodyPr>
          <a:lstStyle/>
          <a:p>
            <a:pPr lvl="0">
              <a:defRPr/>
            </a:pPr>
            <a:r>
              <a:rPr lang="en-US" altLang="zh-CN" sz="3200" b="1" dirty="0">
                <a:solidFill>
                  <a:srgbClr val="003366"/>
                </a:solidFill>
                <a:latin typeface="微软雅黑" panose="020B0503020204020204" pitchFamily="34" charset="-122"/>
                <a:ea typeface="微软雅黑" panose="020B0503020204020204" pitchFamily="34" charset="-122"/>
              </a:rPr>
              <a:t>G-</a:t>
            </a:r>
            <a:r>
              <a:rPr lang="zh-CN" altLang="en-US" sz="3200" b="1" dirty="0">
                <a:solidFill>
                  <a:srgbClr val="003366"/>
                </a:solidFill>
                <a:latin typeface="微软雅黑" panose="020B0503020204020204" pitchFamily="34" charset="-122"/>
                <a:ea typeface="微软雅黑" panose="020B0503020204020204" pitchFamily="34" charset="-122"/>
              </a:rPr>
              <a:t>蛋白偶联受体及其介导的信号转导</a:t>
            </a:r>
          </a:p>
        </p:txBody>
      </p:sp>
      <p:sp>
        <p:nvSpPr>
          <p:cNvPr id="11" name="矩形 10"/>
          <p:cNvSpPr/>
          <p:nvPr/>
        </p:nvSpPr>
        <p:spPr>
          <a:xfrm>
            <a:off x="4402667" y="1801284"/>
            <a:ext cx="408517" cy="158326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58158264"/>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nodeType="afterGroup">
                            <p:stCondLst>
                              <p:cond delay="700"/>
                            </p:stCondLst>
                            <p:childTnLst>
                              <p:par>
                                <p:cTn id="13" presetID="2" presetClass="entr" presetSubtype="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12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9" grpId="0"/>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a:extLst>
              <a:ext uri="{FF2B5EF4-FFF2-40B4-BE49-F238E27FC236}">
                <a16:creationId xmlns:a16="http://schemas.microsoft.com/office/drawing/2014/main" id="{628C3D99-3582-4BB1-8D46-5759FE1551AB}"/>
              </a:ext>
            </a:extLst>
          </p:cNvPr>
          <p:cNvSpPr>
            <a:spLocks noGrp="1"/>
          </p:cNvSpPr>
          <p:nvPr>
            <p:ph type="title"/>
          </p:nvPr>
        </p:nvSpPr>
        <p:spPr/>
        <p:txBody>
          <a:bodyPr/>
          <a:lstStyle/>
          <a:p>
            <a:r>
              <a:rPr lang="zh-CN" altLang="en-US" dirty="0"/>
              <a:t>一、</a:t>
            </a:r>
            <a:r>
              <a:rPr lang="en-US" altLang="zh-CN" dirty="0"/>
              <a:t>G- </a:t>
            </a:r>
            <a:r>
              <a:rPr lang="zh-CN" altLang="en-US" dirty="0"/>
              <a:t>蛋白偶联受体的结构与作用机制</a:t>
            </a:r>
          </a:p>
        </p:txBody>
      </p:sp>
      <p:sp>
        <p:nvSpPr>
          <p:cNvPr id="37891" name="内容占位符 2">
            <a:extLst>
              <a:ext uri="{FF2B5EF4-FFF2-40B4-BE49-F238E27FC236}">
                <a16:creationId xmlns:a16="http://schemas.microsoft.com/office/drawing/2014/main" id="{A0A2D262-0A5D-4297-916B-8CC953D9B824}"/>
              </a:ext>
            </a:extLst>
          </p:cNvPr>
          <p:cNvSpPr>
            <a:spLocks noGrp="1"/>
          </p:cNvSpPr>
          <p:nvPr>
            <p:ph idx="1"/>
          </p:nvPr>
        </p:nvSpPr>
        <p:spPr/>
        <p:txBody>
          <a:bodyPr>
            <a:normAutofit/>
          </a:bodyPr>
          <a:lstStyle/>
          <a:p>
            <a:pPr>
              <a:lnSpc>
                <a:spcPct val="150000"/>
              </a:lnSpc>
              <a:spcAft>
                <a:spcPts val="600"/>
              </a:spcAft>
            </a:pPr>
            <a:r>
              <a:rPr lang="en-US" altLang="zh-CN" sz="2000" dirty="0"/>
              <a:t>G </a:t>
            </a:r>
            <a:r>
              <a:rPr lang="zh-CN" altLang="en-US" sz="2000" dirty="0"/>
              <a:t>蛋白偶联受体（</a:t>
            </a:r>
            <a:r>
              <a:rPr lang="en-US" altLang="zh-CN" sz="2000" b="1" dirty="0">
                <a:solidFill>
                  <a:srgbClr val="0033CC"/>
                </a:solidFill>
              </a:rPr>
              <a:t>GPCR</a:t>
            </a:r>
            <a:r>
              <a:rPr lang="zh-CN" altLang="en-US" sz="2000" dirty="0"/>
              <a:t>）是</a:t>
            </a:r>
            <a:r>
              <a:rPr lang="zh-CN" altLang="en-US" sz="2000" b="1" dirty="0">
                <a:solidFill>
                  <a:srgbClr val="0033CC"/>
                </a:solidFill>
              </a:rPr>
              <a:t>细胞表面受体中最大的多样性家族</a:t>
            </a:r>
            <a:endParaRPr lang="en-US" altLang="zh-CN" sz="2000" b="1" dirty="0">
              <a:solidFill>
                <a:srgbClr val="0033CC"/>
              </a:solidFill>
            </a:endParaRPr>
          </a:p>
          <a:p>
            <a:pPr>
              <a:lnSpc>
                <a:spcPct val="150000"/>
              </a:lnSpc>
              <a:spcAft>
                <a:spcPts val="600"/>
              </a:spcAft>
            </a:pPr>
            <a:r>
              <a:rPr lang="en-US" altLang="zh-CN" sz="2000" b="1" dirty="0">
                <a:solidFill>
                  <a:srgbClr val="0033CC"/>
                </a:solidFill>
              </a:rPr>
              <a:t>G- </a:t>
            </a:r>
            <a:r>
              <a:rPr lang="zh-CN" altLang="en-US" sz="2000" b="1" dirty="0">
                <a:solidFill>
                  <a:srgbClr val="0033CC"/>
                </a:solidFill>
              </a:rPr>
              <a:t>蛋白是三聚体</a:t>
            </a:r>
            <a:r>
              <a:rPr lang="en-US" altLang="zh-CN" sz="2000" b="1" dirty="0">
                <a:solidFill>
                  <a:srgbClr val="0033CC"/>
                </a:solidFill>
              </a:rPr>
              <a:t>GTP </a:t>
            </a:r>
            <a:r>
              <a:rPr lang="zh-CN" altLang="en-US" sz="2000" b="1" dirty="0">
                <a:solidFill>
                  <a:srgbClr val="0033CC"/>
                </a:solidFill>
              </a:rPr>
              <a:t>结合调节蛋白（</a:t>
            </a:r>
            <a:r>
              <a:rPr lang="en-US" altLang="zh-CN" sz="2000" b="1" dirty="0">
                <a:solidFill>
                  <a:srgbClr val="0033CC"/>
                </a:solidFill>
              </a:rPr>
              <a:t>trimeric GTP-binding regulatory protein</a:t>
            </a:r>
            <a:r>
              <a:rPr lang="zh-CN" altLang="en-US" sz="2000" b="1" dirty="0">
                <a:solidFill>
                  <a:srgbClr val="0033CC"/>
                </a:solidFill>
              </a:rPr>
              <a:t>）</a:t>
            </a:r>
            <a:r>
              <a:rPr lang="zh-CN" altLang="en-US" sz="2000" dirty="0"/>
              <a:t>的简称，位于质膜内胞浆一侧，由</a:t>
            </a:r>
            <a:r>
              <a:rPr lang="en-US" altLang="zh-CN" sz="2000" dirty="0"/>
              <a:t>Gα</a:t>
            </a:r>
            <a:r>
              <a:rPr lang="zh-CN" altLang="en-US" sz="2000" dirty="0"/>
              <a:t>、</a:t>
            </a:r>
            <a:r>
              <a:rPr lang="en-US" altLang="zh-CN" sz="2000" dirty="0"/>
              <a:t>Gβ</a:t>
            </a:r>
            <a:r>
              <a:rPr lang="zh-CN" altLang="en-US" sz="2000" dirty="0"/>
              <a:t>、</a:t>
            </a:r>
            <a:r>
              <a:rPr lang="en-US" altLang="zh-CN" sz="2000" dirty="0" err="1"/>
              <a:t>Gγ</a:t>
            </a:r>
            <a:r>
              <a:rPr lang="en-US" altLang="zh-CN" sz="2000" dirty="0"/>
              <a:t> </a:t>
            </a:r>
            <a:r>
              <a:rPr lang="zh-CN" altLang="en-US" sz="2000" dirty="0"/>
              <a:t>三个亚基组成，</a:t>
            </a:r>
            <a:r>
              <a:rPr lang="en-US" altLang="zh-CN" sz="2000" dirty="0"/>
              <a:t>Gβ </a:t>
            </a:r>
            <a:r>
              <a:rPr lang="zh-CN" altLang="en-US" sz="2000" dirty="0"/>
              <a:t>和</a:t>
            </a:r>
            <a:r>
              <a:rPr lang="en-US" altLang="zh-CN" sz="2000" dirty="0" err="1"/>
              <a:t>Gγ</a:t>
            </a:r>
            <a:r>
              <a:rPr lang="en-US" altLang="zh-CN" sz="2000" dirty="0"/>
              <a:t> </a:t>
            </a:r>
            <a:r>
              <a:rPr lang="zh-CN" altLang="en-US" sz="2000" dirty="0"/>
              <a:t>亚基以异二聚体形式存在，</a:t>
            </a:r>
            <a:r>
              <a:rPr lang="en-US" altLang="zh-CN" sz="2000" dirty="0"/>
              <a:t>Gα </a:t>
            </a:r>
            <a:r>
              <a:rPr lang="zh-CN" altLang="en-US" sz="2000" dirty="0"/>
              <a:t>和</a:t>
            </a:r>
            <a:r>
              <a:rPr lang="en-US" altLang="zh-CN" sz="2000" dirty="0"/>
              <a:t>Gβγ </a:t>
            </a:r>
            <a:r>
              <a:rPr lang="zh-CN" altLang="en-US" sz="2000" dirty="0"/>
              <a:t>亚基分别通过共价结合的脂分子锚定在质膜上</a:t>
            </a:r>
          </a:p>
        </p:txBody>
      </p:sp>
      <p:pic>
        <p:nvPicPr>
          <p:cNvPr id="37892" name="Picture 2" descr="figure 15-16b">
            <a:extLst>
              <a:ext uri="{FF2B5EF4-FFF2-40B4-BE49-F238E27FC236}">
                <a16:creationId xmlns:a16="http://schemas.microsoft.com/office/drawing/2014/main" id="{07B5C3CB-1DF3-423F-A6C4-6E2322F52B3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4800" y="3937002"/>
            <a:ext cx="7490686" cy="25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C305E2A3-8EF3-45E0-9783-7510DB9405B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115300" y="4405971"/>
            <a:ext cx="4076700" cy="1962150"/>
          </a:xfrm>
          <a:prstGeom prst="rect">
            <a:avLst/>
          </a:prstGeom>
        </p:spPr>
      </p:pic>
    </p:spTree>
    <p:extLst>
      <p:ext uri="{BB962C8B-B14F-4D97-AF65-F5344CB8AC3E}">
        <p14:creationId xmlns:p14="http://schemas.microsoft.com/office/powerpoint/2010/main" val="745039986"/>
      </p:ext>
    </p:extLst>
  </p:cSld>
  <p:clrMapOvr>
    <a:masterClrMapping/>
  </p:clrMapOvr>
  <p:transition spd="slow">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3C8E97-96A2-42C5-9783-8ECF3E6F2A9F}"/>
              </a:ext>
            </a:extLst>
          </p:cNvPr>
          <p:cNvSpPr>
            <a:spLocks noGrp="1"/>
          </p:cNvSpPr>
          <p:nvPr>
            <p:ph type="title"/>
          </p:nvPr>
        </p:nvSpPr>
        <p:spPr/>
        <p:txBody>
          <a:bodyPr>
            <a:normAutofit/>
          </a:bodyPr>
          <a:lstStyle/>
          <a:p>
            <a:r>
              <a:rPr lang="en-US" altLang="zh-CN" dirty="0"/>
              <a:t>G- </a:t>
            </a:r>
            <a:r>
              <a:rPr lang="zh-CN" altLang="en-US" dirty="0"/>
              <a:t>蛋白偶联受体（</a:t>
            </a:r>
            <a:r>
              <a:rPr lang="en-US" altLang="zh-CN" dirty="0"/>
              <a:t>GPCR</a:t>
            </a:r>
            <a:r>
              <a:rPr lang="zh-CN" altLang="en-US" dirty="0"/>
              <a:t>）所介导信号转导通路的共同元件</a:t>
            </a:r>
          </a:p>
        </p:txBody>
      </p:sp>
      <p:sp>
        <p:nvSpPr>
          <p:cNvPr id="3" name="内容占位符 2">
            <a:extLst>
              <a:ext uri="{FF2B5EF4-FFF2-40B4-BE49-F238E27FC236}">
                <a16:creationId xmlns:a16="http://schemas.microsoft.com/office/drawing/2014/main" id="{AF5B1E74-1B0C-48DC-9437-E3128D5B4D97}"/>
              </a:ext>
            </a:extLst>
          </p:cNvPr>
          <p:cNvSpPr>
            <a:spLocks noGrp="1"/>
          </p:cNvSpPr>
          <p:nvPr>
            <p:ph idx="1"/>
          </p:nvPr>
        </p:nvSpPr>
        <p:spPr/>
        <p:txBody>
          <a:bodyPr>
            <a:normAutofit/>
          </a:bodyPr>
          <a:lstStyle/>
          <a:p>
            <a:pPr>
              <a:lnSpc>
                <a:spcPct val="150000"/>
              </a:lnSpc>
              <a:spcAft>
                <a:spcPts val="600"/>
              </a:spcAft>
            </a:pPr>
            <a:r>
              <a:rPr lang="en-US" altLang="zh-CN" sz="2000" b="1" dirty="0">
                <a:solidFill>
                  <a:srgbClr val="0033CC"/>
                </a:solidFill>
              </a:rPr>
              <a:t>G- </a:t>
            </a:r>
            <a:r>
              <a:rPr lang="zh-CN" altLang="en-US" sz="2000" b="1" dirty="0">
                <a:solidFill>
                  <a:srgbClr val="0033CC"/>
                </a:solidFill>
              </a:rPr>
              <a:t>蛋白偶联受体均具有</a:t>
            </a:r>
            <a:r>
              <a:rPr lang="en-US" altLang="zh-CN" sz="2000" b="1" dirty="0">
                <a:solidFill>
                  <a:srgbClr val="0033CC"/>
                </a:solidFill>
              </a:rPr>
              <a:t>7 </a:t>
            </a:r>
            <a:r>
              <a:rPr lang="zh-CN" altLang="en-US" sz="2000" b="1" dirty="0">
                <a:solidFill>
                  <a:srgbClr val="0033CC"/>
                </a:solidFill>
              </a:rPr>
              <a:t>次跨膜的</a:t>
            </a:r>
            <a:r>
              <a:rPr lang="en-US" altLang="zh-CN" sz="2000" b="1" dirty="0">
                <a:solidFill>
                  <a:srgbClr val="0033CC"/>
                </a:solidFill>
              </a:rPr>
              <a:t>α </a:t>
            </a:r>
            <a:r>
              <a:rPr lang="zh-CN" altLang="en-US" sz="2000" b="1" dirty="0">
                <a:solidFill>
                  <a:srgbClr val="0033CC"/>
                </a:solidFill>
              </a:rPr>
              <a:t>螺旋结构</a:t>
            </a:r>
            <a:r>
              <a:rPr lang="zh-CN" altLang="en-US" sz="2000" dirty="0"/>
              <a:t>，即都含有</a:t>
            </a:r>
            <a:r>
              <a:rPr lang="en-US" altLang="zh-CN" sz="2000" dirty="0"/>
              <a:t>7 </a:t>
            </a:r>
            <a:r>
              <a:rPr lang="zh-CN" altLang="en-US" sz="2000" dirty="0"/>
              <a:t>个疏水肽段形成的跨膜</a:t>
            </a:r>
            <a:r>
              <a:rPr lang="en-US" altLang="zh-CN" sz="2000" dirty="0"/>
              <a:t>α- </a:t>
            </a:r>
            <a:r>
              <a:rPr lang="zh-CN" altLang="en-US" sz="2000" dirty="0"/>
              <a:t>螺旋区和相似的三维结构，</a:t>
            </a:r>
            <a:r>
              <a:rPr lang="en-US" altLang="zh-CN" sz="2000" dirty="0"/>
              <a:t>N- </a:t>
            </a:r>
            <a:r>
              <a:rPr lang="zh-CN" altLang="en-US" sz="2000" dirty="0"/>
              <a:t>端在细胞外侧，</a:t>
            </a:r>
            <a:r>
              <a:rPr lang="en-US" altLang="zh-CN" sz="2000" dirty="0"/>
              <a:t>C- </a:t>
            </a:r>
            <a:r>
              <a:rPr lang="zh-CN" altLang="en-US" sz="2000" dirty="0"/>
              <a:t>端在细胞胞质侧</a:t>
            </a:r>
            <a:endParaRPr lang="en-US" altLang="zh-CN" sz="2000" dirty="0"/>
          </a:p>
          <a:p>
            <a:pPr>
              <a:lnSpc>
                <a:spcPct val="150000"/>
              </a:lnSpc>
              <a:spcAft>
                <a:spcPts val="600"/>
              </a:spcAft>
            </a:pPr>
            <a:r>
              <a:rPr lang="zh-CN" altLang="en-US" sz="2000" b="1" dirty="0">
                <a:solidFill>
                  <a:srgbClr val="0033CC"/>
                </a:solidFill>
              </a:rPr>
              <a:t>均偶联一个三聚体</a:t>
            </a:r>
            <a:r>
              <a:rPr lang="en-US" altLang="zh-CN" sz="2000" b="1" dirty="0">
                <a:solidFill>
                  <a:srgbClr val="0033CC"/>
                </a:solidFill>
              </a:rPr>
              <a:t>G- </a:t>
            </a:r>
            <a:r>
              <a:rPr lang="zh-CN" altLang="en-US" sz="2000" b="1" dirty="0">
                <a:solidFill>
                  <a:srgbClr val="0033CC"/>
                </a:solidFill>
              </a:rPr>
              <a:t>蛋白</a:t>
            </a:r>
            <a:r>
              <a:rPr lang="zh-CN" altLang="en-US" sz="2000" dirty="0"/>
              <a:t>，其功能是作为分子开关，以促成该蛋白在“活化”与“失活”两种状态之间转换</a:t>
            </a:r>
            <a:endParaRPr lang="en-US" altLang="zh-CN" sz="2000" dirty="0"/>
          </a:p>
          <a:p>
            <a:pPr>
              <a:lnSpc>
                <a:spcPct val="150000"/>
              </a:lnSpc>
              <a:spcAft>
                <a:spcPts val="600"/>
              </a:spcAft>
            </a:pPr>
            <a:r>
              <a:rPr lang="zh-CN" altLang="en-US" sz="2000" b="1" dirty="0">
                <a:solidFill>
                  <a:srgbClr val="0033CC"/>
                </a:solidFill>
              </a:rPr>
              <a:t>均具有与质膜结合的效应器蛋白（</a:t>
            </a:r>
            <a:r>
              <a:rPr lang="en-US" altLang="zh-CN" sz="2000" b="1" dirty="0">
                <a:solidFill>
                  <a:srgbClr val="0033CC"/>
                </a:solidFill>
              </a:rPr>
              <a:t>effector protein</a:t>
            </a:r>
            <a:r>
              <a:rPr lang="zh-CN" altLang="en-US" sz="2000" b="1" dirty="0">
                <a:solidFill>
                  <a:srgbClr val="0033CC"/>
                </a:solidFill>
              </a:rPr>
              <a:t>）</a:t>
            </a:r>
            <a:r>
              <a:rPr lang="zh-CN" altLang="en-US" sz="2000" dirty="0"/>
              <a:t>，细胞表面通过</a:t>
            </a:r>
            <a:r>
              <a:rPr lang="en-US" altLang="zh-CN" sz="2000" dirty="0"/>
              <a:t>G- </a:t>
            </a:r>
            <a:r>
              <a:rPr lang="zh-CN" altLang="en-US" sz="2000" dirty="0"/>
              <a:t>蛋白偶联的受体有三种效应器蛋白，包括</a:t>
            </a:r>
            <a:r>
              <a:rPr lang="zh-CN" altLang="en-US" sz="2000" b="1" u="sng" dirty="0"/>
              <a:t>离子通道蛋白</a:t>
            </a:r>
            <a:r>
              <a:rPr lang="zh-CN" altLang="en-US" sz="2000" dirty="0"/>
              <a:t>、</a:t>
            </a:r>
            <a:r>
              <a:rPr lang="zh-CN" altLang="en-US" sz="2000" b="1" u="sng" dirty="0"/>
              <a:t>腺苷酸环化酶</a:t>
            </a:r>
            <a:r>
              <a:rPr lang="zh-CN" altLang="en-US" sz="2000" dirty="0"/>
              <a:t>（</a:t>
            </a:r>
            <a:r>
              <a:rPr lang="en-US" altLang="zh-CN" sz="2000" dirty="0"/>
              <a:t>adenylyl cyclase</a:t>
            </a:r>
            <a:r>
              <a:rPr lang="zh-CN" altLang="en-US" sz="2000" dirty="0"/>
              <a:t>） 和</a:t>
            </a:r>
            <a:r>
              <a:rPr lang="zh-CN" altLang="en-US" sz="2000" b="1" u="sng" dirty="0"/>
              <a:t>磷酸脂酶</a:t>
            </a:r>
            <a:r>
              <a:rPr lang="en-US" altLang="zh-CN" sz="2000" b="1" u="sng" dirty="0"/>
              <a:t>C</a:t>
            </a:r>
            <a:r>
              <a:rPr lang="zh-CN" altLang="en-US" sz="2000" dirty="0"/>
              <a:t>（</a:t>
            </a:r>
            <a:r>
              <a:rPr lang="en-US" altLang="zh-CN" sz="2000" dirty="0"/>
              <a:t>phospholipase C</a:t>
            </a:r>
            <a:r>
              <a:rPr lang="zh-CN" altLang="en-US" sz="2000" dirty="0"/>
              <a:t>，</a:t>
            </a:r>
            <a:r>
              <a:rPr lang="en-US" altLang="zh-CN" sz="2000" dirty="0"/>
              <a:t>PLC</a:t>
            </a:r>
            <a:r>
              <a:rPr lang="zh-CN" altLang="en-US" sz="2000" dirty="0"/>
              <a:t>）</a:t>
            </a:r>
            <a:endParaRPr lang="en-US" altLang="zh-CN" sz="2000" dirty="0"/>
          </a:p>
          <a:p>
            <a:pPr>
              <a:lnSpc>
                <a:spcPct val="150000"/>
              </a:lnSpc>
              <a:spcAft>
                <a:spcPts val="600"/>
              </a:spcAft>
            </a:pPr>
            <a:r>
              <a:rPr lang="zh-CN" altLang="en-US" sz="2000" dirty="0"/>
              <a:t>在信号通路中</a:t>
            </a:r>
            <a:r>
              <a:rPr lang="zh-CN" altLang="en-US" sz="2000" b="1" dirty="0">
                <a:solidFill>
                  <a:srgbClr val="0033CC"/>
                </a:solidFill>
              </a:rPr>
              <a:t>均具有参与反馈调节或导致受体脱敏的蛋白；</a:t>
            </a:r>
            <a:r>
              <a:rPr lang="zh-CN" altLang="en-US" sz="2000" dirty="0"/>
              <a:t>受体脱敏（</a:t>
            </a:r>
            <a:r>
              <a:rPr lang="en-US" altLang="zh-CN" sz="2000" dirty="0"/>
              <a:t>desensitization</a:t>
            </a:r>
            <a:r>
              <a:rPr lang="zh-CN" altLang="en-US" sz="2000" dirty="0"/>
              <a:t>）又称之为适应（</a:t>
            </a:r>
            <a:r>
              <a:rPr lang="en-US" altLang="zh-CN" sz="2000" dirty="0"/>
              <a:t>adaptation</a:t>
            </a:r>
            <a:r>
              <a:rPr lang="zh-CN" altLang="en-US" sz="2000" dirty="0"/>
              <a:t>）</a:t>
            </a:r>
          </a:p>
        </p:txBody>
      </p:sp>
    </p:spTree>
    <p:extLst>
      <p:ext uri="{BB962C8B-B14F-4D97-AF65-F5344CB8AC3E}">
        <p14:creationId xmlns:p14="http://schemas.microsoft.com/office/powerpoint/2010/main" val="3901517878"/>
      </p:ext>
    </p:extLst>
  </p:cSld>
  <p:clrMapOvr>
    <a:masterClrMapping/>
  </p:clrMapOvr>
  <p:transition spd="slow">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A9D797C-95C4-4697-BCDC-F0C2E60B43F8}"/>
              </a:ext>
            </a:extLst>
          </p:cNvPr>
          <p:cNvSpPr>
            <a:spLocks noGrp="1"/>
          </p:cNvSpPr>
          <p:nvPr>
            <p:ph type="title"/>
          </p:nvPr>
        </p:nvSpPr>
        <p:spPr/>
        <p:txBody>
          <a:bodyPr/>
          <a:lstStyle/>
          <a:p>
            <a:r>
              <a:rPr lang="en-US" altLang="zh-CN" dirty="0"/>
              <a:t>G- </a:t>
            </a:r>
            <a:r>
              <a:rPr lang="zh-CN" altLang="en-US" dirty="0"/>
              <a:t>蛋白偶联受体的结构</a:t>
            </a:r>
          </a:p>
        </p:txBody>
      </p:sp>
      <p:pic>
        <p:nvPicPr>
          <p:cNvPr id="5" name="图片 4" descr="11-10">
            <a:extLst>
              <a:ext uri="{FF2B5EF4-FFF2-40B4-BE49-F238E27FC236}">
                <a16:creationId xmlns:a16="http://schemas.microsoft.com/office/drawing/2014/main" id="{9371FC9B-4CFC-4126-8AE2-0F3A21C80BD2}"/>
              </a:ext>
            </a:extLst>
          </p:cNvPr>
          <p:cNvPicPr>
            <a:picLocks noGrp="1" noChangeAspect="1"/>
          </p:cNvPicPr>
          <p:nvPr isPhoto="1"/>
        </p:nvPicPr>
        <p:blipFill>
          <a:blip r:embed="rId3" cstate="screen">
            <a:lum/>
            <a:extLst>
              <a:ext uri="{28A0092B-C50C-407E-A947-70E740481C1C}">
                <a14:useLocalDpi xmlns:a14="http://schemas.microsoft.com/office/drawing/2010/main"/>
              </a:ext>
            </a:extLst>
          </a:blip>
          <a:stretch>
            <a:fillRect/>
          </a:stretch>
        </p:blipFill>
        <p:spPr>
          <a:xfrm>
            <a:off x="304800" y="1690104"/>
            <a:ext cx="6341557" cy="2700000"/>
          </a:xfrm>
          <a:prstGeom prst="rect">
            <a:avLst/>
          </a:prstGeom>
        </p:spPr>
      </p:pic>
      <p:sp>
        <p:nvSpPr>
          <p:cNvPr id="6" name="矩形 5">
            <a:extLst>
              <a:ext uri="{FF2B5EF4-FFF2-40B4-BE49-F238E27FC236}">
                <a16:creationId xmlns:a16="http://schemas.microsoft.com/office/drawing/2014/main" id="{47BC3A1D-6575-4875-8159-CE549468EF05}"/>
              </a:ext>
            </a:extLst>
          </p:cNvPr>
          <p:cNvSpPr/>
          <p:nvPr/>
        </p:nvSpPr>
        <p:spPr>
          <a:xfrm>
            <a:off x="1234270" y="5570356"/>
            <a:ext cx="4482615" cy="371577"/>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11-10 G- </a:t>
            </a:r>
            <a:r>
              <a:rPr lang="zh-CN" altLang="en-US" sz="1600" b="1" dirty="0">
                <a:solidFill>
                  <a:srgbClr val="0033CC"/>
                </a:solidFill>
                <a:latin typeface="Arial" panose="020B0604020202020204" pitchFamily="34" charset="0"/>
                <a:ea typeface="微软雅黑" panose="020B0503020204020204" pitchFamily="34" charset="-122"/>
              </a:rPr>
              <a:t>蛋白耦联受体的结构模式图</a:t>
            </a:r>
          </a:p>
        </p:txBody>
      </p:sp>
      <p:pic>
        <p:nvPicPr>
          <p:cNvPr id="7" name="Picture 4">
            <a:extLst>
              <a:ext uri="{FF2B5EF4-FFF2-40B4-BE49-F238E27FC236}">
                <a16:creationId xmlns:a16="http://schemas.microsoft.com/office/drawing/2014/main" id="{F9D542DB-BDCD-4D1D-A2A1-7FDCCAFEF6D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700159" y="1538174"/>
            <a:ext cx="5187041" cy="27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899A131C-D820-4577-9B62-74739DACF8FC}"/>
              </a:ext>
            </a:extLst>
          </p:cNvPr>
          <p:cNvSpPr txBox="1">
            <a:spLocks/>
          </p:cNvSpPr>
          <p:nvPr/>
        </p:nvSpPr>
        <p:spPr>
          <a:xfrm>
            <a:off x="7124648" y="5009529"/>
            <a:ext cx="4762552" cy="1864807"/>
          </a:xfrm>
          <a:prstGeom prst="rect">
            <a:avLst/>
          </a:prstGeom>
        </p:spPr>
        <p:txBody>
          <a:bodyPr>
            <a:normAutofit/>
          </a:bodyPr>
          <a:lstStyle>
            <a:lvl1pPr marL="228600" indent="-228600" algn="l" defTabSz="914400" rtl="0" eaLnBrk="1" latinLnBrk="0" hangingPunct="1">
              <a:lnSpc>
                <a:spcPct val="100000"/>
              </a:lnSpc>
              <a:spcBef>
                <a:spcPts val="600"/>
              </a:spcBef>
              <a:buFont typeface="Arial" panose="020B0604020202020204" pitchFamily="34" charset="0"/>
              <a:buChar char="•"/>
              <a:defRPr sz="2400" kern="1200" baseline="0">
                <a:solidFill>
                  <a:schemeClr val="tx1"/>
                </a:solidFill>
                <a:latin typeface="Arial" panose="020B0604020202020204" pitchFamily="34" charset="0"/>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000" kern="1200" baseline="0">
                <a:solidFill>
                  <a:schemeClr val="tx1"/>
                </a:solidFill>
                <a:latin typeface="Arial" panose="020B0604020202020204" pitchFamily="34" charset="0"/>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1800" kern="1200" baseline="0">
                <a:solidFill>
                  <a:schemeClr val="tx1"/>
                </a:solidFill>
                <a:latin typeface="Arial" panose="020B0604020202020204" pitchFamily="34" charset="0"/>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600" kern="1200" baseline="0">
                <a:solidFill>
                  <a:schemeClr val="tx1"/>
                </a:solidFill>
                <a:latin typeface="Arial" panose="020B0604020202020204" pitchFamily="34" charset="0"/>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400" kern="1200" baseline="0">
                <a:solidFill>
                  <a:schemeClr val="tx1"/>
                </a:solidFill>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600" b="1" dirty="0">
                <a:solidFill>
                  <a:srgbClr val="0000FF"/>
                </a:solidFill>
              </a:rPr>
              <a:t>7 transmembrane </a:t>
            </a:r>
            <a:r>
              <a:rPr lang="en-US" altLang="zh-CN" sz="1600" b="1" dirty="0">
                <a:solidFill>
                  <a:srgbClr val="0000FF"/>
                </a:solidFill>
                <a:latin typeface="Symbol" panose="05050102010706020507" pitchFamily="18" charset="2"/>
                <a:sym typeface="Symbol" panose="05050102010706020507" pitchFamily="18" charset="2"/>
              </a:rPr>
              <a:t></a:t>
            </a:r>
            <a:r>
              <a:rPr lang="en-US" altLang="zh-CN" sz="1600" b="1" dirty="0">
                <a:solidFill>
                  <a:srgbClr val="0000FF"/>
                </a:solidFill>
              </a:rPr>
              <a:t>-helices</a:t>
            </a:r>
          </a:p>
          <a:p>
            <a:r>
              <a:rPr lang="en-US" altLang="zh-CN" sz="1600" b="1" dirty="0">
                <a:solidFill>
                  <a:srgbClr val="0000FF"/>
                </a:solidFill>
              </a:rPr>
              <a:t>Extracellular N-term, intracellular C-term</a:t>
            </a:r>
          </a:p>
          <a:p>
            <a:r>
              <a:rPr lang="en-US" altLang="zh-CN" sz="1600" b="1" dirty="0">
                <a:solidFill>
                  <a:srgbClr val="0000FF"/>
                </a:solidFill>
              </a:rPr>
              <a:t>C-terminus interacts with downstream effectors</a:t>
            </a:r>
          </a:p>
        </p:txBody>
      </p:sp>
    </p:spTree>
    <p:extLst>
      <p:ext uri="{BB962C8B-B14F-4D97-AF65-F5344CB8AC3E}">
        <p14:creationId xmlns:p14="http://schemas.microsoft.com/office/powerpoint/2010/main" val="1313646075"/>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1" y="1801284"/>
            <a:ext cx="4305300" cy="1583267"/>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dirty="0"/>
          </a:p>
        </p:txBody>
      </p:sp>
      <p:sp>
        <p:nvSpPr>
          <p:cNvPr id="19459" name="文本框 2"/>
          <p:cNvSpPr txBox="1">
            <a:spLocks noChangeArrowheads="1"/>
          </p:cNvSpPr>
          <p:nvPr/>
        </p:nvSpPr>
        <p:spPr bwMode="auto">
          <a:xfrm>
            <a:off x="1803401" y="2218267"/>
            <a:ext cx="15696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dirty="0">
                <a:solidFill>
                  <a:schemeClr val="bg1"/>
                </a:solidFill>
                <a:latin typeface="微软雅黑" panose="020B0503020204020204" pitchFamily="34" charset="-122"/>
                <a:ea typeface="微软雅黑" panose="020B0503020204020204" pitchFamily="34" charset="-122"/>
              </a:rPr>
              <a:t>第一节</a:t>
            </a:r>
          </a:p>
        </p:txBody>
      </p:sp>
      <p:sp>
        <p:nvSpPr>
          <p:cNvPr id="5" name="TextBox 23"/>
          <p:cNvSpPr txBox="1"/>
          <p:nvPr/>
        </p:nvSpPr>
        <p:spPr>
          <a:xfrm>
            <a:off x="5121256" y="2736084"/>
            <a:ext cx="1499128" cy="400110"/>
          </a:xfrm>
          <a:prstGeom prst="rect">
            <a:avLst/>
          </a:prstGeom>
          <a:noFill/>
        </p:spPr>
        <p:txBody>
          <a:bodyPr wrap="none" lIns="91440" tIns="45720" rIns="91440" bIns="45720">
            <a:spAutoFit/>
          </a:bodyPr>
          <a:lstStyle/>
          <a:p>
            <a:pPr marL="285744" indent="-285744">
              <a:buFont typeface="Wingdings" pitchFamily="2" charset="2"/>
              <a:buChar char="p"/>
              <a:defRPr/>
            </a:pPr>
            <a:r>
              <a:rPr lang="zh-CN" altLang="en-US" sz="2000" b="1" dirty="0">
                <a:latin typeface="微软雅黑" pitchFamily="34" charset="-122"/>
                <a:ea typeface="微软雅黑" pitchFamily="34" charset="-122"/>
              </a:rPr>
              <a:t>细胞通讯</a:t>
            </a:r>
          </a:p>
        </p:txBody>
      </p:sp>
      <p:sp>
        <p:nvSpPr>
          <p:cNvPr id="6" name="TextBox 24"/>
          <p:cNvSpPr txBox="1"/>
          <p:nvPr/>
        </p:nvSpPr>
        <p:spPr>
          <a:xfrm>
            <a:off x="5121256" y="3515137"/>
            <a:ext cx="3038011" cy="400110"/>
          </a:xfrm>
          <a:prstGeom prst="rect">
            <a:avLst/>
          </a:prstGeom>
          <a:noFill/>
        </p:spPr>
        <p:txBody>
          <a:bodyPr wrap="none" lIns="91440" tIns="45720" rIns="91440" bIns="45720">
            <a:spAutoFit/>
          </a:bodyPr>
          <a:lstStyle/>
          <a:p>
            <a:pPr marL="285744" indent="-285744">
              <a:buFont typeface="Wingdings" pitchFamily="2" charset="2"/>
              <a:buChar char="p"/>
              <a:defRPr/>
            </a:pPr>
            <a:r>
              <a:rPr lang="zh-CN" altLang="en-US" sz="2000" b="1" dirty="0">
                <a:latin typeface="微软雅黑" pitchFamily="34" charset="-122"/>
                <a:ea typeface="微软雅黑" pitchFamily="34" charset="-122"/>
              </a:rPr>
              <a:t>细胞的信号分子与受体</a:t>
            </a:r>
          </a:p>
        </p:txBody>
      </p:sp>
      <p:sp>
        <p:nvSpPr>
          <p:cNvPr id="7" name="TextBox 25"/>
          <p:cNvSpPr txBox="1"/>
          <p:nvPr/>
        </p:nvSpPr>
        <p:spPr>
          <a:xfrm>
            <a:off x="5121256" y="4294190"/>
            <a:ext cx="3038011" cy="400110"/>
          </a:xfrm>
          <a:prstGeom prst="rect">
            <a:avLst/>
          </a:prstGeom>
          <a:noFill/>
        </p:spPr>
        <p:txBody>
          <a:bodyPr wrap="none" lIns="91440" tIns="45720" rIns="91440" bIns="45720">
            <a:spAutoFit/>
          </a:bodyPr>
          <a:lstStyle/>
          <a:p>
            <a:pPr marL="285744" indent="-285744">
              <a:buFont typeface="Wingdings" pitchFamily="2" charset="2"/>
              <a:buChar char="p"/>
              <a:defRPr/>
            </a:pPr>
            <a:r>
              <a:rPr lang="zh-CN" altLang="en-US" sz="2000" b="1" dirty="0">
                <a:latin typeface="微软雅黑" pitchFamily="34" charset="-122"/>
                <a:ea typeface="微软雅黑" pitchFamily="34" charset="-122"/>
              </a:rPr>
              <a:t>信号转导系统及其特性</a:t>
            </a:r>
          </a:p>
        </p:txBody>
      </p:sp>
      <p:sp>
        <p:nvSpPr>
          <p:cNvPr id="9" name="文本框 8"/>
          <p:cNvSpPr txBox="1"/>
          <p:nvPr/>
        </p:nvSpPr>
        <p:spPr bwMode="auto">
          <a:xfrm>
            <a:off x="5121256" y="1575185"/>
            <a:ext cx="5122333" cy="584775"/>
          </a:xfrm>
          <a:prstGeom prst="rect">
            <a:avLst/>
          </a:prstGeom>
          <a:noFill/>
        </p:spPr>
        <p:txBody>
          <a:bodyPr lIns="91440" tIns="45720" rIns="91440" bIns="45720">
            <a:spAutoFit/>
          </a:bodyPr>
          <a:lstStyle/>
          <a:p>
            <a:pPr>
              <a:defRPr/>
            </a:pPr>
            <a:r>
              <a:rPr lang="zh-CN" altLang="en-US" sz="3200" b="1" dirty="0">
                <a:solidFill>
                  <a:srgbClr val="003366"/>
                </a:solidFill>
                <a:latin typeface="微软雅黑" panose="020B0503020204020204" pitchFamily="34" charset="-122"/>
                <a:ea typeface="微软雅黑" panose="020B0503020204020204" pitchFamily="34" charset="-122"/>
              </a:rPr>
              <a:t>细胞通讯与信号转导</a:t>
            </a:r>
          </a:p>
        </p:txBody>
      </p:sp>
      <p:sp>
        <p:nvSpPr>
          <p:cNvPr id="11" name="矩形 10"/>
          <p:cNvSpPr/>
          <p:nvPr/>
        </p:nvSpPr>
        <p:spPr>
          <a:xfrm>
            <a:off x="4402667" y="1801284"/>
            <a:ext cx="408517" cy="158326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dirty="0">
              <a:solidFill>
                <a:schemeClr val="tx1"/>
              </a:solidFill>
            </a:endParaRPr>
          </a:p>
        </p:txBody>
      </p:sp>
    </p:spTree>
    <p:extLst>
      <p:ext uri="{BB962C8B-B14F-4D97-AF65-F5344CB8AC3E}">
        <p14:creationId xmlns:p14="http://schemas.microsoft.com/office/powerpoint/2010/main" val="182548537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nodeType="afterGroup">
                            <p:stCondLst>
                              <p:cond delay="700"/>
                            </p:stCondLst>
                            <p:childTnLst>
                              <p:par>
                                <p:cTn id="13" presetID="2" presetClass="entr" presetSubtype="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12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7" grpId="0"/>
      <p:bldP spid="9" grpId="0"/>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3">
            <a:extLst>
              <a:ext uri="{FF2B5EF4-FFF2-40B4-BE49-F238E27FC236}">
                <a16:creationId xmlns:a16="http://schemas.microsoft.com/office/drawing/2014/main" id="{308B03CA-807C-4F82-B947-20D56D21B850}"/>
              </a:ext>
            </a:extLst>
          </p:cNvPr>
          <p:cNvSpPr>
            <a:spLocks noGrp="1"/>
          </p:cNvSpPr>
          <p:nvPr>
            <p:ph type="title"/>
          </p:nvPr>
        </p:nvSpPr>
        <p:spPr/>
        <p:txBody>
          <a:bodyPr/>
          <a:lstStyle/>
          <a:p>
            <a:r>
              <a:rPr lang="en-US" altLang="zh-CN"/>
              <a:t>G</a:t>
            </a:r>
            <a:r>
              <a:rPr lang="zh-CN" altLang="en-US"/>
              <a:t>蛋白结构</a:t>
            </a:r>
          </a:p>
        </p:txBody>
      </p:sp>
      <p:sp>
        <p:nvSpPr>
          <p:cNvPr id="40963" name="内容占位符 4">
            <a:extLst>
              <a:ext uri="{FF2B5EF4-FFF2-40B4-BE49-F238E27FC236}">
                <a16:creationId xmlns:a16="http://schemas.microsoft.com/office/drawing/2014/main" id="{50E28168-4F4F-4DDC-8884-09223B4B5218}"/>
              </a:ext>
            </a:extLst>
          </p:cNvPr>
          <p:cNvSpPr txBox="1">
            <a:spLocks/>
          </p:cNvSpPr>
          <p:nvPr/>
        </p:nvSpPr>
        <p:spPr bwMode="auto">
          <a:xfrm>
            <a:off x="1631951" y="1092200"/>
            <a:ext cx="2519363" cy="535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ts val="3600"/>
              </a:lnSpc>
              <a:spcBef>
                <a:spcPts val="1200"/>
              </a:spcBef>
              <a:spcAft>
                <a:spcPts val="1200"/>
              </a:spcAft>
              <a:buFont typeface="Arial" panose="020B0604020202020204" pitchFamily="34" charset="0"/>
              <a:buChar char="•"/>
            </a:pPr>
            <a:r>
              <a:rPr lang="zh-CN" altLang="en-US" sz="2400">
                <a:latin typeface="Arial" panose="020B0604020202020204" pitchFamily="34" charset="0"/>
                <a:ea typeface="黑体" panose="02010609060101010101" pitchFamily="49" charset="-122"/>
              </a:rPr>
              <a:t>三聚体</a:t>
            </a:r>
            <a:r>
              <a:rPr lang="en-US" altLang="zh-CN" sz="2400">
                <a:latin typeface="Arial" panose="020B0604020202020204" pitchFamily="34" charset="0"/>
                <a:ea typeface="黑体" panose="02010609060101010101" pitchFamily="49" charset="-122"/>
              </a:rPr>
              <a:t>GTP </a:t>
            </a:r>
            <a:r>
              <a:rPr lang="zh-CN" altLang="en-US" sz="2400">
                <a:latin typeface="Arial" panose="020B0604020202020204" pitchFamily="34" charset="0"/>
                <a:ea typeface="黑体" panose="02010609060101010101" pitchFamily="49" charset="-122"/>
              </a:rPr>
              <a:t>结合调节蛋白由</a:t>
            </a:r>
            <a:r>
              <a:rPr lang="en-US" altLang="zh-CN" sz="2400" b="1">
                <a:solidFill>
                  <a:srgbClr val="0033CC"/>
                </a:solidFill>
                <a:latin typeface="Arial" panose="020B0604020202020204" pitchFamily="34" charset="0"/>
                <a:ea typeface="黑体" panose="02010609060101010101" pitchFamily="49" charset="-122"/>
              </a:rPr>
              <a:t>Gα</a:t>
            </a:r>
            <a:r>
              <a:rPr lang="zh-CN" altLang="en-US" sz="2400" b="1">
                <a:solidFill>
                  <a:srgbClr val="0033CC"/>
                </a:solidFill>
                <a:latin typeface="Arial" panose="020B0604020202020204" pitchFamily="34" charset="0"/>
                <a:ea typeface="黑体" panose="02010609060101010101" pitchFamily="49" charset="-122"/>
              </a:rPr>
              <a:t>、</a:t>
            </a:r>
            <a:r>
              <a:rPr lang="en-US" altLang="zh-CN" sz="2400" b="1">
                <a:solidFill>
                  <a:srgbClr val="0033CC"/>
                </a:solidFill>
                <a:latin typeface="Arial" panose="020B0604020202020204" pitchFamily="34" charset="0"/>
                <a:ea typeface="黑体" panose="02010609060101010101" pitchFamily="49" charset="-122"/>
              </a:rPr>
              <a:t>Gβ</a:t>
            </a:r>
            <a:r>
              <a:rPr lang="zh-CN" altLang="en-US" sz="2400" b="1">
                <a:solidFill>
                  <a:srgbClr val="0033CC"/>
                </a:solidFill>
                <a:latin typeface="Arial" panose="020B0604020202020204" pitchFamily="34" charset="0"/>
                <a:ea typeface="黑体" panose="02010609060101010101" pitchFamily="49" charset="-122"/>
              </a:rPr>
              <a:t>、</a:t>
            </a:r>
            <a:r>
              <a:rPr lang="en-US" altLang="zh-CN" sz="2400" b="1">
                <a:solidFill>
                  <a:srgbClr val="0033CC"/>
                </a:solidFill>
                <a:latin typeface="Arial" panose="020B0604020202020204" pitchFamily="34" charset="0"/>
                <a:ea typeface="黑体" panose="02010609060101010101" pitchFamily="49" charset="-122"/>
              </a:rPr>
              <a:t>Gr </a:t>
            </a:r>
            <a:r>
              <a:rPr lang="zh-CN" altLang="en-US" sz="2400">
                <a:latin typeface="Arial" panose="020B0604020202020204" pitchFamily="34" charset="0"/>
                <a:ea typeface="黑体" panose="02010609060101010101" pitchFamily="49" charset="-122"/>
              </a:rPr>
              <a:t>三个亚基组成</a:t>
            </a:r>
            <a:endParaRPr lang="en-US" altLang="zh-CN" sz="2400">
              <a:latin typeface="Arial" panose="020B0604020202020204" pitchFamily="34" charset="0"/>
              <a:ea typeface="黑体" panose="02010609060101010101" pitchFamily="49" charset="-122"/>
            </a:endParaRPr>
          </a:p>
          <a:p>
            <a:pPr>
              <a:lnSpc>
                <a:spcPts val="3600"/>
              </a:lnSpc>
              <a:spcBef>
                <a:spcPts val="1200"/>
              </a:spcBef>
              <a:spcAft>
                <a:spcPts val="1200"/>
              </a:spcAft>
              <a:buFont typeface="Arial" panose="020B0604020202020204" pitchFamily="34" charset="0"/>
              <a:buChar char="•"/>
            </a:pPr>
            <a:r>
              <a:rPr lang="zh-CN" altLang="en-US" sz="2400">
                <a:latin typeface="Arial" panose="020B0604020202020204" pitchFamily="34" charset="0"/>
                <a:ea typeface="黑体" panose="02010609060101010101" pitchFamily="49" charset="-122"/>
              </a:rPr>
              <a:t>现已知人类 基因组至少编码</a:t>
            </a:r>
            <a:r>
              <a:rPr lang="en-US" altLang="zh-CN" sz="2400" b="1">
                <a:solidFill>
                  <a:srgbClr val="0033CC"/>
                </a:solidFill>
                <a:latin typeface="Arial" panose="020B0604020202020204" pitchFamily="34" charset="0"/>
                <a:ea typeface="黑体" panose="02010609060101010101" pitchFamily="49" charset="-122"/>
              </a:rPr>
              <a:t>27 </a:t>
            </a:r>
            <a:r>
              <a:rPr lang="zh-CN" altLang="en-US" sz="2400" b="1">
                <a:solidFill>
                  <a:srgbClr val="0033CC"/>
                </a:solidFill>
                <a:latin typeface="Arial" panose="020B0604020202020204" pitchFamily="34" charset="0"/>
                <a:ea typeface="黑体" panose="02010609060101010101" pitchFamily="49" charset="-122"/>
              </a:rPr>
              <a:t>种</a:t>
            </a:r>
            <a:r>
              <a:rPr lang="en-US" altLang="zh-CN" sz="2400" b="1">
                <a:solidFill>
                  <a:srgbClr val="0033CC"/>
                </a:solidFill>
                <a:latin typeface="Arial" panose="020B0604020202020204" pitchFamily="34" charset="0"/>
                <a:ea typeface="黑体" panose="02010609060101010101" pitchFamily="49" charset="-122"/>
              </a:rPr>
              <a:t>Gα </a:t>
            </a:r>
            <a:r>
              <a:rPr lang="zh-CN" altLang="en-US" sz="2400" b="1">
                <a:solidFill>
                  <a:srgbClr val="0033CC"/>
                </a:solidFill>
                <a:latin typeface="Arial" panose="020B0604020202020204" pitchFamily="34" charset="0"/>
                <a:ea typeface="黑体" panose="02010609060101010101" pitchFamily="49" charset="-122"/>
              </a:rPr>
              <a:t>亚基，</a:t>
            </a:r>
            <a:r>
              <a:rPr lang="en-US" altLang="zh-CN" sz="2400" b="1">
                <a:solidFill>
                  <a:srgbClr val="0033CC"/>
                </a:solidFill>
                <a:latin typeface="Arial" panose="020B0604020202020204" pitchFamily="34" charset="0"/>
                <a:ea typeface="黑体" panose="02010609060101010101" pitchFamily="49" charset="-122"/>
              </a:rPr>
              <a:t>5 </a:t>
            </a:r>
            <a:r>
              <a:rPr lang="zh-CN" altLang="en-US" sz="2400" b="1">
                <a:solidFill>
                  <a:srgbClr val="0033CC"/>
                </a:solidFill>
                <a:latin typeface="Arial" panose="020B0604020202020204" pitchFamily="34" charset="0"/>
                <a:ea typeface="黑体" panose="02010609060101010101" pitchFamily="49" charset="-122"/>
              </a:rPr>
              <a:t>种</a:t>
            </a:r>
            <a:r>
              <a:rPr lang="en-US" altLang="zh-CN" sz="2400" b="1">
                <a:solidFill>
                  <a:srgbClr val="0033CC"/>
                </a:solidFill>
                <a:latin typeface="Arial" panose="020B0604020202020204" pitchFamily="34" charset="0"/>
                <a:ea typeface="黑体" panose="02010609060101010101" pitchFamily="49" charset="-122"/>
              </a:rPr>
              <a:t>Gβ </a:t>
            </a:r>
            <a:r>
              <a:rPr lang="zh-CN" altLang="en-US" sz="2400" b="1">
                <a:solidFill>
                  <a:srgbClr val="0033CC"/>
                </a:solidFill>
                <a:latin typeface="Arial" panose="020B0604020202020204" pitchFamily="34" charset="0"/>
                <a:ea typeface="黑体" panose="02010609060101010101" pitchFamily="49" charset="-122"/>
              </a:rPr>
              <a:t>亚 基和</a:t>
            </a:r>
            <a:r>
              <a:rPr lang="en-US" altLang="zh-CN" sz="2400" b="1">
                <a:solidFill>
                  <a:srgbClr val="0033CC"/>
                </a:solidFill>
                <a:latin typeface="Arial" panose="020B0604020202020204" pitchFamily="34" charset="0"/>
                <a:ea typeface="黑体" panose="02010609060101010101" pitchFamily="49" charset="-122"/>
              </a:rPr>
              <a:t>13 </a:t>
            </a:r>
            <a:r>
              <a:rPr lang="zh-CN" altLang="en-US" sz="2400" b="1">
                <a:solidFill>
                  <a:srgbClr val="0033CC"/>
                </a:solidFill>
                <a:latin typeface="Arial" panose="020B0604020202020204" pitchFamily="34" charset="0"/>
                <a:ea typeface="黑体" panose="02010609060101010101" pitchFamily="49" charset="-122"/>
              </a:rPr>
              <a:t>种</a:t>
            </a:r>
            <a:r>
              <a:rPr lang="en-US" altLang="zh-CN" sz="2400" b="1">
                <a:solidFill>
                  <a:srgbClr val="0033CC"/>
                </a:solidFill>
                <a:latin typeface="Arial" panose="020B0604020202020204" pitchFamily="34" charset="0"/>
                <a:ea typeface="黑体" panose="02010609060101010101" pitchFamily="49" charset="-122"/>
              </a:rPr>
              <a:t>Gγ </a:t>
            </a:r>
            <a:r>
              <a:rPr lang="zh-CN" altLang="en-US" sz="2400" b="1">
                <a:solidFill>
                  <a:srgbClr val="0033CC"/>
                </a:solidFill>
                <a:latin typeface="Arial" panose="020B0604020202020204" pitchFamily="34" charset="0"/>
                <a:ea typeface="黑体" panose="02010609060101010101" pitchFamily="49" charset="-122"/>
              </a:rPr>
              <a:t>亚基</a:t>
            </a:r>
          </a:p>
        </p:txBody>
      </p:sp>
      <p:pic>
        <p:nvPicPr>
          <p:cNvPr id="40964" name="内容占位符 3" descr="imagepage12.JPG">
            <a:extLst>
              <a:ext uri="{FF2B5EF4-FFF2-40B4-BE49-F238E27FC236}">
                <a16:creationId xmlns:a16="http://schemas.microsoft.com/office/drawing/2014/main" id="{CC4D7990-CD17-4BE5-AB36-D635F5568A1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02114" y="1268413"/>
            <a:ext cx="6357937"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a:extLst>
              <a:ext uri="{FF2B5EF4-FFF2-40B4-BE49-F238E27FC236}">
                <a16:creationId xmlns:a16="http://schemas.microsoft.com/office/drawing/2014/main" id="{87AC3609-84ED-4A4F-A43B-28A0CF16DD92}"/>
              </a:ext>
            </a:extLst>
          </p:cNvPr>
          <p:cNvSpPr>
            <a:spLocks noGrp="1"/>
          </p:cNvSpPr>
          <p:nvPr>
            <p:ph type="title"/>
          </p:nvPr>
        </p:nvSpPr>
        <p:spPr/>
        <p:txBody>
          <a:bodyPr/>
          <a:lstStyle/>
          <a:p>
            <a:r>
              <a:rPr lang="zh-CN" altLang="en-US"/>
              <a:t>哺乳类三聚 体</a:t>
            </a:r>
            <a:r>
              <a:rPr lang="en-US" altLang="zh-CN"/>
              <a:t>G </a:t>
            </a:r>
            <a:r>
              <a:rPr lang="zh-CN" altLang="en-US"/>
              <a:t>蛋白的主要种类及其效应器</a:t>
            </a:r>
          </a:p>
        </p:txBody>
      </p:sp>
      <p:graphicFrame>
        <p:nvGraphicFramePr>
          <p:cNvPr id="5" name="表格 4">
            <a:extLst>
              <a:ext uri="{FF2B5EF4-FFF2-40B4-BE49-F238E27FC236}">
                <a16:creationId xmlns:a16="http://schemas.microsoft.com/office/drawing/2014/main" id="{BFE41E37-E0B6-4337-ADF4-37416523A6C2}"/>
              </a:ext>
            </a:extLst>
          </p:cNvPr>
          <p:cNvGraphicFramePr>
            <a:graphicFrameLocks noGrp="1"/>
          </p:cNvGraphicFramePr>
          <p:nvPr/>
        </p:nvGraphicFramePr>
        <p:xfrm>
          <a:off x="1811339" y="1397001"/>
          <a:ext cx="8569325" cy="4914899"/>
        </p:xfrm>
        <a:graphic>
          <a:graphicData uri="http://schemas.openxmlformats.org/drawingml/2006/table">
            <a:tbl>
              <a:tblPr firstRow="1" bandRow="1">
                <a:tableStyleId>{5C22544A-7EE6-4342-B048-85BDC9FD1C3A}</a:tableStyleId>
              </a:tblPr>
              <a:tblGrid>
                <a:gridCol w="1127543">
                  <a:extLst>
                    <a:ext uri="{9D8B030D-6E8A-4147-A177-3AD203B41FA5}">
                      <a16:colId xmlns:a16="http://schemas.microsoft.com/office/drawing/2014/main" val="20000"/>
                    </a:ext>
                  </a:extLst>
                </a:gridCol>
                <a:gridCol w="2184969">
                  <a:extLst>
                    <a:ext uri="{9D8B030D-6E8A-4147-A177-3AD203B41FA5}">
                      <a16:colId xmlns:a16="http://schemas.microsoft.com/office/drawing/2014/main" val="20001"/>
                    </a:ext>
                  </a:extLst>
                </a:gridCol>
                <a:gridCol w="2016312">
                  <a:extLst>
                    <a:ext uri="{9D8B030D-6E8A-4147-A177-3AD203B41FA5}">
                      <a16:colId xmlns:a16="http://schemas.microsoft.com/office/drawing/2014/main" val="20002"/>
                    </a:ext>
                  </a:extLst>
                </a:gridCol>
                <a:gridCol w="3240501">
                  <a:extLst>
                    <a:ext uri="{9D8B030D-6E8A-4147-A177-3AD203B41FA5}">
                      <a16:colId xmlns:a16="http://schemas.microsoft.com/office/drawing/2014/main" val="20003"/>
                    </a:ext>
                  </a:extLst>
                </a:gridCol>
              </a:tblGrid>
              <a:tr h="617223">
                <a:tc>
                  <a:txBody>
                    <a:bodyPr/>
                    <a:lstStyle/>
                    <a:p>
                      <a:pPr algn="ctr"/>
                      <a:r>
                        <a:rPr lang="en-US" altLang="zh-CN" sz="1800" baseline="0" dirty="0">
                          <a:latin typeface="Arial" pitchFamily="34" charset="0"/>
                          <a:ea typeface="黑体" pitchFamily="49" charset="-122"/>
                        </a:rPr>
                        <a:t>Gα </a:t>
                      </a:r>
                      <a:r>
                        <a:rPr lang="zh-CN" altLang="en-US" sz="1800" baseline="0" dirty="0">
                          <a:latin typeface="Arial" pitchFamily="34" charset="0"/>
                          <a:ea typeface="黑体" pitchFamily="49" charset="-122"/>
                        </a:rPr>
                        <a:t>类型</a:t>
                      </a:r>
                    </a:p>
                  </a:txBody>
                  <a:tcPr marL="91444" marR="91444" marT="45716" marB="457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baseline="0" dirty="0">
                          <a:latin typeface="Arial" pitchFamily="34" charset="0"/>
                          <a:ea typeface="黑体" pitchFamily="49" charset="-122"/>
                        </a:rPr>
                        <a:t>结合的效应器</a:t>
                      </a:r>
                    </a:p>
                  </a:txBody>
                  <a:tcPr marL="91444" marR="91444" marT="45716" marB="457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baseline="0" dirty="0">
                          <a:latin typeface="Arial" pitchFamily="34" charset="0"/>
                          <a:ea typeface="黑体" pitchFamily="49" charset="-122"/>
                        </a:rPr>
                        <a:t>第二信使</a:t>
                      </a:r>
                    </a:p>
                  </a:txBody>
                  <a:tcPr marL="91444" marR="91444" marT="45716" marB="45716"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800" baseline="0" dirty="0">
                          <a:latin typeface="Arial" pitchFamily="34" charset="0"/>
                          <a:ea typeface="黑体" pitchFamily="49" charset="-122"/>
                        </a:rPr>
                        <a:t>受体举例</a:t>
                      </a:r>
                    </a:p>
                  </a:txBody>
                  <a:tcPr marL="91444" marR="91444" marT="45716" marB="45716" anchor="ctr"/>
                </a:tc>
                <a:extLst>
                  <a:ext uri="{0D108BD9-81ED-4DB2-BD59-A6C34878D82A}">
                    <a16:rowId xmlns:a16="http://schemas.microsoft.com/office/drawing/2014/main" val="10000"/>
                  </a:ext>
                </a:extLst>
              </a:tr>
              <a:tr h="914392">
                <a:tc>
                  <a:txBody>
                    <a:bodyPr/>
                    <a:lstStyle/>
                    <a:p>
                      <a:pPr algn="just">
                        <a:spcAft>
                          <a:spcPts val="0"/>
                        </a:spcAft>
                      </a:pPr>
                      <a:r>
                        <a:rPr lang="en-US" altLang="zh-CN" sz="1800" baseline="0" dirty="0" err="1">
                          <a:effectLst/>
                          <a:latin typeface="Arial" pitchFamily="34" charset="0"/>
                          <a:ea typeface="黑体" pitchFamily="49" charset="-122"/>
                          <a:cs typeface="宋体"/>
                        </a:rPr>
                        <a:t>Gs</a:t>
                      </a:r>
                      <a:r>
                        <a:rPr lang="en-US" altLang="zh-CN" sz="1800" baseline="0" dirty="0">
                          <a:effectLst/>
                          <a:latin typeface="Arial" pitchFamily="34" charset="0"/>
                          <a:ea typeface="黑体" pitchFamily="49" charset="-122"/>
                          <a:cs typeface="宋体"/>
                        </a:rPr>
                        <a:t>α</a:t>
                      </a:r>
                      <a:endParaRPr lang="zh-CN" altLang="en-US" sz="1800" baseline="0" dirty="0">
                        <a:latin typeface="Arial" pitchFamily="34" charset="0"/>
                        <a:ea typeface="黑体" pitchFamily="49" charset="-122"/>
                      </a:endParaRPr>
                    </a:p>
                  </a:txBody>
                  <a:tcPr marL="91444" marR="91444" marT="45716" marB="4571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800" baseline="0" dirty="0">
                          <a:effectLst/>
                          <a:latin typeface="Arial" pitchFamily="34" charset="0"/>
                          <a:ea typeface="黑体" pitchFamily="49" charset="-122"/>
                          <a:cs typeface="宋体"/>
                        </a:rPr>
                        <a:t>腺苷酸环化酶</a:t>
                      </a:r>
                      <a:endParaRPr lang="zh-CN" altLang="en-US" sz="1800" baseline="0" dirty="0">
                        <a:latin typeface="Arial" pitchFamily="34" charset="0"/>
                        <a:ea typeface="黑体" pitchFamily="49" charset="-122"/>
                      </a:endParaRPr>
                    </a:p>
                    <a:p>
                      <a:endParaRPr lang="zh-CN" altLang="en-US" sz="1800" baseline="0" dirty="0">
                        <a:latin typeface="Arial" pitchFamily="34" charset="0"/>
                        <a:ea typeface="黑体" pitchFamily="49" charset="-122"/>
                      </a:endParaRPr>
                    </a:p>
                  </a:txBody>
                  <a:tcPr marL="91444" marR="91444" marT="45716" marB="4571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aseline="0" dirty="0" err="1">
                          <a:effectLst/>
                          <a:latin typeface="Arial" pitchFamily="34" charset="0"/>
                          <a:ea typeface="黑体" pitchFamily="49" charset="-122"/>
                          <a:cs typeface="宋体"/>
                        </a:rPr>
                        <a:t>cAMP</a:t>
                      </a:r>
                      <a:r>
                        <a:rPr lang="zh-CN" altLang="zh-CN" sz="1800" baseline="0" dirty="0">
                          <a:effectLst/>
                          <a:latin typeface="Arial" pitchFamily="34" charset="0"/>
                          <a:ea typeface="黑体" pitchFamily="49" charset="-122"/>
                          <a:cs typeface="宋体"/>
                        </a:rPr>
                        <a:t>（升高）</a:t>
                      </a:r>
                      <a:endParaRPr lang="zh-CN" altLang="en-US" sz="1800" baseline="0" dirty="0">
                        <a:latin typeface="Arial" pitchFamily="34" charset="0"/>
                        <a:ea typeface="黑体" pitchFamily="49" charset="-122"/>
                      </a:endParaRPr>
                    </a:p>
                    <a:p>
                      <a:endParaRPr lang="zh-CN" altLang="en-US" sz="1800" baseline="0" dirty="0">
                        <a:latin typeface="Arial" pitchFamily="34" charset="0"/>
                        <a:ea typeface="黑体" pitchFamily="49" charset="-122"/>
                      </a:endParaRPr>
                    </a:p>
                  </a:txBody>
                  <a:tcPr marL="91444" marR="91444" marT="45716" marB="45716" anchor="ctr"/>
                </a:tc>
                <a:tc>
                  <a:txBody>
                    <a:bodyPr/>
                    <a:lstStyle/>
                    <a:p>
                      <a:pPr algn="just">
                        <a:spcAft>
                          <a:spcPts val="0"/>
                        </a:spcAft>
                      </a:pPr>
                      <a:r>
                        <a:rPr lang="en-US" altLang="zh-CN" sz="1800" baseline="0" dirty="0">
                          <a:effectLst/>
                          <a:latin typeface="Arial" pitchFamily="34" charset="0"/>
                          <a:ea typeface="黑体" pitchFamily="49" charset="-122"/>
                          <a:cs typeface="宋体"/>
                        </a:rPr>
                        <a:t>β </a:t>
                      </a:r>
                      <a:r>
                        <a:rPr lang="zh-CN" altLang="zh-CN" sz="1800" baseline="0" dirty="0">
                          <a:effectLst/>
                          <a:latin typeface="Arial" pitchFamily="34" charset="0"/>
                          <a:ea typeface="黑体" pitchFamily="49" charset="-122"/>
                          <a:cs typeface="宋体"/>
                        </a:rPr>
                        <a:t>肾上腺素受体，胰高血糖素受体，血中复合胺受体，后叶加压素受体</a:t>
                      </a:r>
                      <a:endParaRPr lang="zh-CN" altLang="en-US" sz="1800" baseline="0" dirty="0">
                        <a:latin typeface="Arial" pitchFamily="34" charset="0"/>
                        <a:ea typeface="黑体" pitchFamily="49" charset="-122"/>
                      </a:endParaRPr>
                    </a:p>
                  </a:txBody>
                  <a:tcPr marL="91444" marR="91444" marT="45716" marB="45716" anchor="ctr"/>
                </a:tc>
                <a:extLst>
                  <a:ext uri="{0D108BD9-81ED-4DB2-BD59-A6C34878D82A}">
                    <a16:rowId xmlns:a16="http://schemas.microsoft.com/office/drawing/2014/main" val="10001"/>
                  </a:ext>
                </a:extLst>
              </a:tr>
              <a:tr h="914392">
                <a:tc>
                  <a:txBody>
                    <a:bodyPr/>
                    <a:lstStyle/>
                    <a:p>
                      <a:pPr algn="just">
                        <a:spcAft>
                          <a:spcPts val="0"/>
                        </a:spcAft>
                      </a:pPr>
                      <a:r>
                        <a:rPr lang="en-US" altLang="zh-CN" sz="1800" baseline="0" dirty="0" err="1">
                          <a:effectLst/>
                          <a:latin typeface="Arial" pitchFamily="34" charset="0"/>
                          <a:ea typeface="黑体" pitchFamily="49" charset="-122"/>
                          <a:cs typeface="宋体"/>
                        </a:rPr>
                        <a:t>Gi</a:t>
                      </a:r>
                      <a:r>
                        <a:rPr lang="en-US" altLang="zh-CN" sz="1800" baseline="0" dirty="0">
                          <a:effectLst/>
                          <a:latin typeface="Arial" pitchFamily="34" charset="0"/>
                          <a:ea typeface="黑体" pitchFamily="49" charset="-122"/>
                          <a:cs typeface="宋体"/>
                        </a:rPr>
                        <a:t>α</a:t>
                      </a:r>
                      <a:r>
                        <a:rPr lang="zh-CN" altLang="zh-CN" sz="1800" baseline="0" dirty="0">
                          <a:effectLst/>
                          <a:latin typeface="Arial" pitchFamily="34" charset="0"/>
                          <a:ea typeface="黑体" pitchFamily="49" charset="-122"/>
                        </a:rPr>
                        <a:t> </a:t>
                      </a:r>
                      <a:r>
                        <a:rPr lang="en-US" altLang="zh-CN" sz="1800" baseline="0" dirty="0">
                          <a:effectLst/>
                          <a:latin typeface="Arial" pitchFamily="34" charset="0"/>
                          <a:ea typeface="黑体" pitchFamily="49" charset="-122"/>
                          <a:cs typeface="宋体"/>
                        </a:rPr>
                        <a:t> </a:t>
                      </a:r>
                      <a:endParaRPr lang="zh-CN" altLang="zh-CN" sz="1800" baseline="0" dirty="0">
                        <a:effectLst/>
                        <a:latin typeface="Arial" pitchFamily="34" charset="0"/>
                        <a:ea typeface="黑体" pitchFamily="49" charset="-122"/>
                      </a:endParaRPr>
                    </a:p>
                    <a:p>
                      <a:pPr algn="just">
                        <a:spcAft>
                          <a:spcPts val="0"/>
                        </a:spcAft>
                      </a:pPr>
                      <a:r>
                        <a:rPr lang="en-US" altLang="zh-CN" sz="1800" baseline="0" dirty="0">
                          <a:effectLst/>
                          <a:latin typeface="Arial" pitchFamily="34" charset="0"/>
                          <a:ea typeface="黑体" pitchFamily="49" charset="-122"/>
                          <a:cs typeface="宋体"/>
                        </a:rPr>
                        <a:t>  </a:t>
                      </a:r>
                      <a:endParaRPr lang="zh-CN" altLang="zh-CN" sz="1800" baseline="0" dirty="0">
                        <a:effectLst/>
                        <a:latin typeface="Arial" pitchFamily="34" charset="0"/>
                        <a:ea typeface="黑体" pitchFamily="49" charset="-122"/>
                      </a:endParaRPr>
                    </a:p>
                    <a:p>
                      <a:endParaRPr lang="zh-CN" altLang="en-US" sz="1800" baseline="0" dirty="0">
                        <a:latin typeface="Arial" pitchFamily="34" charset="0"/>
                        <a:ea typeface="黑体" pitchFamily="49" charset="-122"/>
                      </a:endParaRPr>
                    </a:p>
                  </a:txBody>
                  <a:tcPr marL="91444" marR="91444" marT="45716" marB="45716" anchor="ctr"/>
                </a:tc>
                <a:tc>
                  <a:txBody>
                    <a:bodyPr/>
                    <a:lstStyle/>
                    <a:p>
                      <a:pPr algn="just">
                        <a:spcAft>
                          <a:spcPts val="0"/>
                        </a:spcAft>
                      </a:pPr>
                      <a:r>
                        <a:rPr lang="zh-CN" altLang="zh-CN" sz="1800" baseline="0" dirty="0">
                          <a:effectLst/>
                          <a:latin typeface="Arial" pitchFamily="34" charset="0"/>
                          <a:ea typeface="黑体" pitchFamily="49" charset="-122"/>
                          <a:cs typeface="宋体"/>
                        </a:rPr>
                        <a:t>腺苷酸环化酶</a:t>
                      </a:r>
                      <a:r>
                        <a:rPr lang="zh-CN" altLang="zh-CN" sz="1800" baseline="0" dirty="0">
                          <a:effectLst/>
                          <a:latin typeface="Arial" pitchFamily="34" charset="0"/>
                          <a:ea typeface="黑体" pitchFamily="49" charset="-122"/>
                        </a:rPr>
                        <a:t> </a:t>
                      </a:r>
                      <a:r>
                        <a:rPr lang="en-US" altLang="zh-CN" sz="1800" baseline="0" dirty="0">
                          <a:effectLst/>
                          <a:latin typeface="Arial" pitchFamily="34" charset="0"/>
                          <a:ea typeface="黑体" pitchFamily="49" charset="-122"/>
                          <a:cs typeface="宋体"/>
                        </a:rPr>
                        <a:t> </a:t>
                      </a:r>
                      <a:endParaRPr lang="zh-CN" altLang="zh-CN" sz="1800" baseline="0" dirty="0">
                        <a:effectLst/>
                        <a:latin typeface="Arial" pitchFamily="34" charset="0"/>
                        <a:ea typeface="黑体" pitchFamily="49" charset="-122"/>
                      </a:endParaRPr>
                    </a:p>
                    <a:p>
                      <a:pPr algn="just">
                        <a:spcAft>
                          <a:spcPts val="0"/>
                        </a:spcAft>
                      </a:pPr>
                      <a:r>
                        <a:rPr lang="en-US" altLang="zh-CN" sz="1800" baseline="0" dirty="0">
                          <a:effectLst/>
                          <a:latin typeface="Arial" pitchFamily="34" charset="0"/>
                          <a:ea typeface="黑体" pitchFamily="49" charset="-122"/>
                          <a:cs typeface="宋体"/>
                        </a:rPr>
                        <a:t>K+ </a:t>
                      </a:r>
                      <a:r>
                        <a:rPr lang="zh-CN" altLang="zh-CN" sz="1800" baseline="0" dirty="0">
                          <a:effectLst/>
                          <a:latin typeface="Arial" pitchFamily="34" charset="0"/>
                          <a:ea typeface="黑体" pitchFamily="49" charset="-122"/>
                          <a:cs typeface="宋体"/>
                        </a:rPr>
                        <a:t>通道（</a:t>
                      </a:r>
                      <a:r>
                        <a:rPr lang="en-US" altLang="zh-CN" sz="1800" baseline="0" dirty="0">
                          <a:effectLst/>
                          <a:latin typeface="Arial" pitchFamily="34" charset="0"/>
                          <a:ea typeface="黑体" pitchFamily="49" charset="-122"/>
                          <a:cs typeface="宋体"/>
                        </a:rPr>
                        <a:t>Gβγ </a:t>
                      </a:r>
                      <a:r>
                        <a:rPr lang="zh-CN" altLang="zh-CN" sz="1800" baseline="0" dirty="0">
                          <a:effectLst/>
                          <a:latin typeface="Arial" pitchFamily="34" charset="0"/>
                          <a:ea typeface="黑体" pitchFamily="49" charset="-122"/>
                          <a:cs typeface="宋体"/>
                        </a:rPr>
                        <a:t>激活效应器）</a:t>
                      </a:r>
                      <a:endParaRPr lang="zh-CN" altLang="en-US" sz="1800" baseline="0" dirty="0">
                        <a:latin typeface="Arial" pitchFamily="34" charset="0"/>
                        <a:ea typeface="黑体" pitchFamily="49" charset="-122"/>
                      </a:endParaRPr>
                    </a:p>
                  </a:txBody>
                  <a:tcPr marL="91444" marR="91444" marT="45716" marB="45716" anchor="ctr"/>
                </a:tc>
                <a:tc>
                  <a:txBody>
                    <a:bodyPr/>
                    <a:lstStyle/>
                    <a:p>
                      <a:pPr algn="just">
                        <a:spcAft>
                          <a:spcPts val="0"/>
                        </a:spcAft>
                      </a:pPr>
                      <a:r>
                        <a:rPr lang="en-US" altLang="zh-CN" sz="1800" baseline="0" dirty="0" err="1">
                          <a:effectLst/>
                          <a:latin typeface="Arial" pitchFamily="34" charset="0"/>
                          <a:ea typeface="黑体" pitchFamily="49" charset="-122"/>
                          <a:cs typeface="宋体"/>
                        </a:rPr>
                        <a:t>cAMP</a:t>
                      </a:r>
                      <a:r>
                        <a:rPr lang="zh-CN" altLang="zh-CN" sz="1800" baseline="0" dirty="0">
                          <a:effectLst/>
                          <a:latin typeface="Arial" pitchFamily="34" charset="0"/>
                          <a:ea typeface="黑体" pitchFamily="49" charset="-122"/>
                          <a:cs typeface="宋体"/>
                        </a:rPr>
                        <a:t>（降低）</a:t>
                      </a:r>
                      <a:r>
                        <a:rPr lang="zh-CN" altLang="zh-CN" sz="1800" baseline="0" dirty="0">
                          <a:effectLst/>
                          <a:latin typeface="Arial" pitchFamily="34" charset="0"/>
                          <a:ea typeface="黑体" pitchFamily="49" charset="-122"/>
                        </a:rPr>
                        <a:t> </a:t>
                      </a:r>
                      <a:r>
                        <a:rPr lang="en-US" altLang="zh-CN" sz="1800" baseline="0" dirty="0">
                          <a:effectLst/>
                          <a:latin typeface="Arial" pitchFamily="34" charset="0"/>
                          <a:ea typeface="黑体" pitchFamily="49" charset="-122"/>
                          <a:cs typeface="宋体"/>
                        </a:rPr>
                        <a:t> </a:t>
                      </a:r>
                      <a:endParaRPr lang="zh-CN" altLang="zh-CN" sz="1800" baseline="0" dirty="0">
                        <a:effectLst/>
                        <a:latin typeface="Arial" pitchFamily="34" charset="0"/>
                        <a:ea typeface="黑体" pitchFamily="49" charset="-122"/>
                      </a:endParaRPr>
                    </a:p>
                    <a:p>
                      <a:pPr algn="just">
                        <a:spcAft>
                          <a:spcPts val="0"/>
                        </a:spcAft>
                      </a:pPr>
                      <a:r>
                        <a:rPr lang="zh-CN" altLang="zh-CN" sz="1800" baseline="0" dirty="0">
                          <a:effectLst/>
                          <a:latin typeface="Arial" pitchFamily="34" charset="0"/>
                          <a:ea typeface="黑体" pitchFamily="49" charset="-122"/>
                          <a:cs typeface="宋体"/>
                        </a:rPr>
                        <a:t>膜电位改变</a:t>
                      </a:r>
                      <a:endParaRPr lang="zh-CN" altLang="en-US" sz="1800" baseline="0" dirty="0">
                        <a:latin typeface="Arial" pitchFamily="34" charset="0"/>
                        <a:ea typeface="黑体" pitchFamily="49" charset="-122"/>
                      </a:endParaRPr>
                    </a:p>
                  </a:txBody>
                  <a:tcPr marL="91444" marR="91444" marT="45716" marB="45716" anchor="ctr"/>
                </a:tc>
                <a:tc>
                  <a:txBody>
                    <a:bodyPr/>
                    <a:lstStyle/>
                    <a:p>
                      <a:pPr algn="just">
                        <a:spcAft>
                          <a:spcPts val="0"/>
                        </a:spcAft>
                      </a:pPr>
                      <a:r>
                        <a:rPr lang="en-US" altLang="zh-CN" sz="1800" baseline="0" dirty="0">
                          <a:effectLst/>
                          <a:latin typeface="Arial" pitchFamily="34" charset="0"/>
                          <a:ea typeface="黑体" pitchFamily="49" charset="-122"/>
                          <a:cs typeface="宋体"/>
                        </a:rPr>
                        <a:t>α1 </a:t>
                      </a:r>
                      <a:r>
                        <a:rPr lang="zh-CN" altLang="zh-CN" sz="1800" baseline="0" dirty="0">
                          <a:effectLst/>
                          <a:latin typeface="Arial" pitchFamily="34" charset="0"/>
                          <a:ea typeface="黑体" pitchFamily="49" charset="-122"/>
                          <a:cs typeface="宋体"/>
                        </a:rPr>
                        <a:t>肾上腺素受体</a:t>
                      </a:r>
                      <a:r>
                        <a:rPr lang="zh-CN" altLang="zh-CN" sz="1800" baseline="0" dirty="0">
                          <a:effectLst/>
                          <a:latin typeface="Arial" pitchFamily="34" charset="0"/>
                          <a:ea typeface="黑体" pitchFamily="49" charset="-122"/>
                        </a:rPr>
                        <a:t> </a:t>
                      </a:r>
                      <a:r>
                        <a:rPr lang="en-US" altLang="zh-CN" sz="1800" baseline="0" dirty="0">
                          <a:effectLst/>
                          <a:latin typeface="Arial" pitchFamily="34" charset="0"/>
                          <a:ea typeface="黑体" pitchFamily="49" charset="-122"/>
                          <a:cs typeface="宋体"/>
                        </a:rPr>
                        <a:t> </a:t>
                      </a:r>
                      <a:endParaRPr lang="zh-CN" altLang="zh-CN" sz="1800" baseline="0" dirty="0">
                        <a:effectLst/>
                        <a:latin typeface="Arial" pitchFamily="34" charset="0"/>
                        <a:ea typeface="黑体" pitchFamily="49" charset="-122"/>
                      </a:endParaRPr>
                    </a:p>
                    <a:p>
                      <a:pPr algn="just">
                        <a:spcAft>
                          <a:spcPts val="0"/>
                        </a:spcAft>
                      </a:pPr>
                      <a:r>
                        <a:rPr lang="en-US" altLang="zh-CN" sz="1800" baseline="0" dirty="0">
                          <a:effectLst/>
                          <a:latin typeface="Arial" pitchFamily="34" charset="0"/>
                          <a:ea typeface="黑体" pitchFamily="49" charset="-122"/>
                          <a:cs typeface="宋体"/>
                        </a:rPr>
                        <a:t>M </a:t>
                      </a:r>
                      <a:r>
                        <a:rPr lang="zh-CN" altLang="zh-CN" sz="1800" baseline="0" dirty="0">
                          <a:effectLst/>
                          <a:latin typeface="Arial" pitchFamily="34" charset="0"/>
                          <a:ea typeface="黑体" pitchFamily="49" charset="-122"/>
                          <a:cs typeface="宋体"/>
                        </a:rPr>
                        <a:t>乙酰胆碱受体</a:t>
                      </a:r>
                      <a:endParaRPr lang="zh-CN" altLang="en-US" sz="1800" baseline="0" dirty="0">
                        <a:latin typeface="Arial" pitchFamily="34" charset="0"/>
                        <a:ea typeface="黑体" pitchFamily="49" charset="-122"/>
                      </a:endParaRPr>
                    </a:p>
                  </a:txBody>
                  <a:tcPr marL="91444" marR="91444" marT="45716" marB="45716" anchor="ctr"/>
                </a:tc>
                <a:extLst>
                  <a:ext uri="{0D108BD9-81ED-4DB2-BD59-A6C34878D82A}">
                    <a16:rowId xmlns:a16="http://schemas.microsoft.com/office/drawing/2014/main" val="10002"/>
                  </a:ext>
                </a:extLst>
              </a:tr>
              <a:tr h="617223">
                <a:tc>
                  <a:txBody>
                    <a:bodyPr/>
                    <a:lstStyle/>
                    <a:p>
                      <a:r>
                        <a:rPr lang="en-US" altLang="zh-CN" sz="1800" kern="1200" baseline="0" dirty="0">
                          <a:solidFill>
                            <a:schemeClr val="dk1"/>
                          </a:solidFill>
                          <a:effectLst/>
                          <a:latin typeface="Arial" pitchFamily="34" charset="0"/>
                          <a:ea typeface="黑体" pitchFamily="49" charset="-122"/>
                          <a:cs typeface="+mn-cs"/>
                        </a:rPr>
                        <a:t>Golfα</a:t>
                      </a:r>
                      <a:endParaRPr lang="zh-CN" altLang="en-US" sz="1800" baseline="0" dirty="0">
                        <a:latin typeface="Arial" pitchFamily="34" charset="0"/>
                        <a:ea typeface="黑体" pitchFamily="49" charset="-122"/>
                      </a:endParaRPr>
                    </a:p>
                  </a:txBody>
                  <a:tcPr marL="91444" marR="91444" marT="45716" marB="4571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800" kern="1200" baseline="0" dirty="0">
                          <a:solidFill>
                            <a:schemeClr val="dk1"/>
                          </a:solidFill>
                          <a:effectLst/>
                          <a:latin typeface="Arial" pitchFamily="34" charset="0"/>
                          <a:ea typeface="黑体" pitchFamily="49" charset="-122"/>
                          <a:cs typeface="+mn-cs"/>
                        </a:rPr>
                        <a:t>腺苷酸环化酶</a:t>
                      </a:r>
                      <a:endParaRPr lang="zh-CN" altLang="en-US" sz="1800" baseline="0" dirty="0">
                        <a:latin typeface="Arial" pitchFamily="34" charset="0"/>
                        <a:ea typeface="黑体" pitchFamily="49" charset="-122"/>
                      </a:endParaRPr>
                    </a:p>
                  </a:txBody>
                  <a:tcPr marL="91444" marR="91444" marT="45716" marB="4571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baseline="0" dirty="0" err="1">
                          <a:solidFill>
                            <a:schemeClr val="dk1"/>
                          </a:solidFill>
                          <a:effectLst/>
                          <a:latin typeface="Arial" pitchFamily="34" charset="0"/>
                          <a:ea typeface="黑体" pitchFamily="49" charset="-122"/>
                          <a:cs typeface="+mn-cs"/>
                        </a:rPr>
                        <a:t>cAMP</a:t>
                      </a:r>
                      <a:r>
                        <a:rPr lang="zh-CN" altLang="zh-CN" sz="1800" kern="1200" baseline="0" dirty="0">
                          <a:solidFill>
                            <a:schemeClr val="dk1"/>
                          </a:solidFill>
                          <a:effectLst/>
                          <a:latin typeface="Arial" pitchFamily="34" charset="0"/>
                          <a:ea typeface="黑体" pitchFamily="49" charset="-122"/>
                          <a:cs typeface="+mn-cs"/>
                        </a:rPr>
                        <a:t>（升高）</a:t>
                      </a:r>
                      <a:endParaRPr lang="zh-CN" altLang="en-US" sz="1800" baseline="0" dirty="0">
                        <a:latin typeface="Arial" pitchFamily="34" charset="0"/>
                        <a:ea typeface="黑体" pitchFamily="49" charset="-122"/>
                      </a:endParaRPr>
                    </a:p>
                  </a:txBody>
                  <a:tcPr marL="91444" marR="91444" marT="45716" marB="4571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800" kern="1200" baseline="0" dirty="0">
                          <a:solidFill>
                            <a:schemeClr val="dk1"/>
                          </a:solidFill>
                          <a:effectLst/>
                          <a:latin typeface="Arial" pitchFamily="34" charset="0"/>
                          <a:ea typeface="黑体" pitchFamily="49" charset="-122"/>
                          <a:cs typeface="+mn-cs"/>
                        </a:rPr>
                        <a:t>嗅觉受体（鼻腔）</a:t>
                      </a:r>
                      <a:endParaRPr lang="zh-CN" altLang="en-US" sz="1800" baseline="0" dirty="0">
                        <a:latin typeface="Arial" pitchFamily="34" charset="0"/>
                        <a:ea typeface="黑体" pitchFamily="49" charset="-122"/>
                      </a:endParaRPr>
                    </a:p>
                  </a:txBody>
                  <a:tcPr marL="91444" marR="91444" marT="45716" marB="45716" anchor="ctr"/>
                </a:tc>
                <a:extLst>
                  <a:ext uri="{0D108BD9-81ED-4DB2-BD59-A6C34878D82A}">
                    <a16:rowId xmlns:a16="http://schemas.microsoft.com/office/drawing/2014/main" val="10003"/>
                  </a:ext>
                </a:extLst>
              </a:tr>
              <a:tr h="617223">
                <a:tc>
                  <a:txBody>
                    <a:bodyPr/>
                    <a:lstStyle/>
                    <a:p>
                      <a:r>
                        <a:rPr lang="en-US" altLang="zh-CN" sz="1800" baseline="0" dirty="0" err="1">
                          <a:effectLst/>
                          <a:latin typeface="Arial" pitchFamily="34" charset="0"/>
                          <a:ea typeface="黑体" pitchFamily="49" charset="-122"/>
                          <a:cs typeface="宋体"/>
                        </a:rPr>
                        <a:t>Gq</a:t>
                      </a:r>
                      <a:r>
                        <a:rPr lang="en-US" altLang="zh-CN" sz="1800" baseline="0" dirty="0">
                          <a:effectLst/>
                          <a:latin typeface="Arial" pitchFamily="34" charset="0"/>
                          <a:ea typeface="黑体" pitchFamily="49" charset="-122"/>
                          <a:cs typeface="宋体"/>
                        </a:rPr>
                        <a:t>α</a:t>
                      </a:r>
                      <a:endParaRPr lang="zh-CN" altLang="en-US" sz="1800" baseline="0" dirty="0">
                        <a:latin typeface="Arial" pitchFamily="34" charset="0"/>
                        <a:ea typeface="黑体" pitchFamily="49" charset="-122"/>
                      </a:endParaRPr>
                    </a:p>
                  </a:txBody>
                  <a:tcPr marL="91444" marR="91444" marT="45716" marB="4571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800" baseline="0" dirty="0">
                          <a:effectLst/>
                          <a:latin typeface="Arial" pitchFamily="34" charset="0"/>
                          <a:ea typeface="黑体" pitchFamily="49" charset="-122"/>
                          <a:cs typeface="宋体"/>
                        </a:rPr>
                        <a:t>磷脂酶</a:t>
                      </a:r>
                      <a:r>
                        <a:rPr lang="en-US" altLang="zh-CN" sz="1800" baseline="0" dirty="0">
                          <a:effectLst/>
                          <a:latin typeface="Arial" pitchFamily="34" charset="0"/>
                          <a:ea typeface="黑体" pitchFamily="49" charset="-122"/>
                          <a:cs typeface="宋体"/>
                        </a:rPr>
                        <a:t>C</a:t>
                      </a:r>
                      <a:endParaRPr lang="zh-CN" altLang="en-US" sz="1800" baseline="0" dirty="0">
                        <a:latin typeface="Arial" pitchFamily="34" charset="0"/>
                        <a:ea typeface="黑体" pitchFamily="49" charset="-122"/>
                      </a:endParaRPr>
                    </a:p>
                  </a:txBody>
                  <a:tcPr marL="91444" marR="91444" marT="45716" marB="4571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aseline="0" dirty="0">
                          <a:effectLst/>
                          <a:latin typeface="Arial" pitchFamily="34" charset="0"/>
                          <a:ea typeface="黑体" pitchFamily="49" charset="-122"/>
                          <a:cs typeface="宋体"/>
                        </a:rPr>
                        <a:t>IP3</a:t>
                      </a:r>
                      <a:r>
                        <a:rPr lang="zh-CN" altLang="zh-CN" sz="1800" baseline="0" dirty="0">
                          <a:effectLst/>
                          <a:latin typeface="Arial" pitchFamily="34" charset="0"/>
                          <a:ea typeface="黑体" pitchFamily="49" charset="-122"/>
                          <a:cs typeface="宋体"/>
                        </a:rPr>
                        <a:t>，</a:t>
                      </a:r>
                      <a:r>
                        <a:rPr lang="en-US" altLang="zh-CN" sz="1800" baseline="0" dirty="0">
                          <a:effectLst/>
                          <a:latin typeface="Arial" pitchFamily="34" charset="0"/>
                          <a:ea typeface="黑体" pitchFamily="49" charset="-122"/>
                          <a:cs typeface="宋体"/>
                        </a:rPr>
                        <a:t>DAG</a:t>
                      </a:r>
                      <a:r>
                        <a:rPr lang="zh-CN" altLang="zh-CN" sz="1800" baseline="0" dirty="0">
                          <a:effectLst/>
                          <a:latin typeface="Arial" pitchFamily="34" charset="0"/>
                          <a:ea typeface="黑体" pitchFamily="49" charset="-122"/>
                          <a:cs typeface="宋体"/>
                        </a:rPr>
                        <a:t>（升高）</a:t>
                      </a:r>
                      <a:endParaRPr lang="zh-CN" altLang="en-US" sz="1800" baseline="0" dirty="0">
                        <a:latin typeface="Arial" pitchFamily="34" charset="0"/>
                        <a:ea typeface="黑体" pitchFamily="49" charset="-122"/>
                      </a:endParaRPr>
                    </a:p>
                  </a:txBody>
                  <a:tcPr marL="91444" marR="91444" marT="45716" marB="4571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aseline="0" dirty="0">
                          <a:effectLst/>
                          <a:latin typeface="Arial" pitchFamily="34" charset="0"/>
                          <a:ea typeface="黑体" pitchFamily="49" charset="-122"/>
                          <a:cs typeface="宋体"/>
                        </a:rPr>
                        <a:t>α 2 </a:t>
                      </a:r>
                      <a:r>
                        <a:rPr lang="zh-CN" altLang="zh-CN" sz="1800" baseline="0" dirty="0">
                          <a:effectLst/>
                          <a:latin typeface="Arial" pitchFamily="34" charset="0"/>
                          <a:ea typeface="黑体" pitchFamily="49" charset="-122"/>
                          <a:cs typeface="宋体"/>
                        </a:rPr>
                        <a:t>肾上腺素受体</a:t>
                      </a:r>
                      <a:endParaRPr lang="zh-CN" altLang="en-US" sz="1800" baseline="0" dirty="0">
                        <a:latin typeface="Arial" pitchFamily="34" charset="0"/>
                        <a:ea typeface="黑体" pitchFamily="49" charset="-122"/>
                      </a:endParaRPr>
                    </a:p>
                  </a:txBody>
                  <a:tcPr marL="91444" marR="91444" marT="45716" marB="45716" anchor="ctr"/>
                </a:tc>
                <a:extLst>
                  <a:ext uri="{0D108BD9-81ED-4DB2-BD59-A6C34878D82A}">
                    <a16:rowId xmlns:a16="http://schemas.microsoft.com/office/drawing/2014/main" val="10004"/>
                  </a:ext>
                </a:extLst>
              </a:tr>
              <a:tr h="617223">
                <a:tc>
                  <a:txBody>
                    <a:bodyPr/>
                    <a:lstStyle/>
                    <a:p>
                      <a:r>
                        <a:rPr lang="en-US" altLang="zh-CN" sz="1800" baseline="0" dirty="0">
                          <a:effectLst/>
                          <a:latin typeface="Arial" pitchFamily="34" charset="0"/>
                          <a:ea typeface="黑体" pitchFamily="49" charset="-122"/>
                          <a:cs typeface="宋体"/>
                        </a:rPr>
                        <a:t>Goα</a:t>
                      </a:r>
                      <a:endParaRPr lang="zh-CN" altLang="en-US" sz="1800" baseline="0" dirty="0">
                        <a:latin typeface="Arial" pitchFamily="34" charset="0"/>
                        <a:ea typeface="黑体" pitchFamily="49" charset="-122"/>
                      </a:endParaRPr>
                    </a:p>
                  </a:txBody>
                  <a:tcPr marL="91444" marR="91444" marT="45716" marB="4571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800" baseline="0" dirty="0">
                          <a:effectLst/>
                          <a:latin typeface="Arial" pitchFamily="34" charset="0"/>
                          <a:ea typeface="黑体" pitchFamily="49" charset="-122"/>
                          <a:cs typeface="宋体"/>
                        </a:rPr>
                        <a:t>磷脂酶</a:t>
                      </a:r>
                      <a:r>
                        <a:rPr lang="en-US" altLang="zh-CN" sz="1800" baseline="0" dirty="0">
                          <a:effectLst/>
                          <a:latin typeface="Arial" pitchFamily="34" charset="0"/>
                          <a:ea typeface="黑体" pitchFamily="49" charset="-122"/>
                          <a:cs typeface="宋体"/>
                        </a:rPr>
                        <a:t>C</a:t>
                      </a:r>
                      <a:endParaRPr lang="zh-CN" altLang="en-US" sz="1800" baseline="0" dirty="0">
                        <a:latin typeface="Arial" pitchFamily="34" charset="0"/>
                        <a:ea typeface="黑体" pitchFamily="49" charset="-122"/>
                      </a:endParaRPr>
                    </a:p>
                  </a:txBody>
                  <a:tcPr marL="91444" marR="91444" marT="45716" marB="4571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aseline="0" dirty="0">
                          <a:effectLst/>
                          <a:latin typeface="Arial" pitchFamily="34" charset="0"/>
                          <a:ea typeface="黑体" pitchFamily="49" charset="-122"/>
                          <a:cs typeface="宋体"/>
                        </a:rPr>
                        <a:t>IP3</a:t>
                      </a:r>
                      <a:r>
                        <a:rPr lang="zh-CN" altLang="zh-CN" sz="1800" baseline="0" dirty="0">
                          <a:effectLst/>
                          <a:latin typeface="Arial" pitchFamily="34" charset="0"/>
                          <a:ea typeface="黑体" pitchFamily="49" charset="-122"/>
                          <a:cs typeface="宋体"/>
                        </a:rPr>
                        <a:t>，</a:t>
                      </a:r>
                      <a:r>
                        <a:rPr lang="en-US" altLang="zh-CN" sz="1800" baseline="0" dirty="0">
                          <a:effectLst/>
                          <a:latin typeface="Arial" pitchFamily="34" charset="0"/>
                          <a:ea typeface="黑体" pitchFamily="49" charset="-122"/>
                          <a:cs typeface="宋体"/>
                        </a:rPr>
                        <a:t>DAG</a:t>
                      </a:r>
                      <a:r>
                        <a:rPr lang="zh-CN" altLang="zh-CN" sz="1800" baseline="0" dirty="0">
                          <a:effectLst/>
                          <a:latin typeface="Arial" pitchFamily="34" charset="0"/>
                          <a:ea typeface="黑体" pitchFamily="49" charset="-122"/>
                          <a:cs typeface="宋体"/>
                        </a:rPr>
                        <a:t>（升高）</a:t>
                      </a:r>
                      <a:endParaRPr lang="zh-CN" altLang="en-US" sz="1800" baseline="0" dirty="0">
                        <a:latin typeface="Arial" pitchFamily="34" charset="0"/>
                        <a:ea typeface="黑体" pitchFamily="49" charset="-122"/>
                      </a:endParaRPr>
                    </a:p>
                  </a:txBody>
                  <a:tcPr marL="91444" marR="91444" marT="45716" marB="4571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800" baseline="0" dirty="0">
                          <a:effectLst/>
                          <a:latin typeface="Arial" pitchFamily="34" charset="0"/>
                          <a:ea typeface="黑体" pitchFamily="49" charset="-122"/>
                          <a:cs typeface="宋体"/>
                        </a:rPr>
                        <a:t> 乙酰胆碱受体（内皮细胞）</a:t>
                      </a:r>
                      <a:endParaRPr lang="zh-CN" altLang="en-US" sz="1800" baseline="0" dirty="0">
                        <a:latin typeface="Arial" pitchFamily="34" charset="0"/>
                        <a:ea typeface="黑体" pitchFamily="49" charset="-122"/>
                      </a:endParaRPr>
                    </a:p>
                  </a:txBody>
                  <a:tcPr marL="91444" marR="91444" marT="45716" marB="45716" anchor="ctr"/>
                </a:tc>
                <a:extLst>
                  <a:ext uri="{0D108BD9-81ED-4DB2-BD59-A6C34878D82A}">
                    <a16:rowId xmlns:a16="http://schemas.microsoft.com/office/drawing/2014/main" val="10005"/>
                  </a:ext>
                </a:extLst>
              </a:tr>
              <a:tr h="617223">
                <a:tc>
                  <a:txBody>
                    <a:bodyPr/>
                    <a:lstStyle/>
                    <a:p>
                      <a:r>
                        <a:rPr lang="en-US" altLang="zh-CN" sz="1800" kern="1200" baseline="0" dirty="0" err="1">
                          <a:solidFill>
                            <a:schemeClr val="dk1"/>
                          </a:solidFill>
                          <a:effectLst/>
                          <a:latin typeface="Arial" pitchFamily="34" charset="0"/>
                          <a:ea typeface="黑体" pitchFamily="49" charset="-122"/>
                          <a:cs typeface="+mn-cs"/>
                        </a:rPr>
                        <a:t>Gt</a:t>
                      </a:r>
                      <a:r>
                        <a:rPr lang="en-US" altLang="zh-CN" sz="1800" kern="1200" baseline="0" dirty="0">
                          <a:solidFill>
                            <a:schemeClr val="dk1"/>
                          </a:solidFill>
                          <a:effectLst/>
                          <a:latin typeface="Arial" pitchFamily="34" charset="0"/>
                          <a:ea typeface="黑体" pitchFamily="49" charset="-122"/>
                          <a:cs typeface="+mn-cs"/>
                        </a:rPr>
                        <a:t>α</a:t>
                      </a:r>
                      <a:endParaRPr lang="zh-CN" altLang="en-US" sz="1800" baseline="0" dirty="0">
                        <a:latin typeface="Arial" pitchFamily="34" charset="0"/>
                        <a:ea typeface="黑体" pitchFamily="49" charset="-122"/>
                      </a:endParaRPr>
                    </a:p>
                  </a:txBody>
                  <a:tcPr marL="91444" marR="91444" marT="45716" marB="4571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baseline="0" dirty="0" err="1">
                          <a:solidFill>
                            <a:schemeClr val="dk1"/>
                          </a:solidFill>
                          <a:effectLst/>
                          <a:latin typeface="Arial" pitchFamily="34" charset="0"/>
                          <a:ea typeface="黑体" pitchFamily="49" charset="-122"/>
                          <a:cs typeface="+mn-cs"/>
                        </a:rPr>
                        <a:t>cGMP</a:t>
                      </a:r>
                      <a:r>
                        <a:rPr lang="en-US" altLang="zh-CN" sz="1800" kern="1200" baseline="0" dirty="0">
                          <a:solidFill>
                            <a:schemeClr val="dk1"/>
                          </a:solidFill>
                          <a:effectLst/>
                          <a:latin typeface="Arial" pitchFamily="34" charset="0"/>
                          <a:ea typeface="黑体" pitchFamily="49" charset="-122"/>
                          <a:cs typeface="+mn-cs"/>
                        </a:rPr>
                        <a:t> </a:t>
                      </a:r>
                      <a:r>
                        <a:rPr lang="zh-CN" altLang="zh-CN" sz="1800" kern="1200" baseline="0" dirty="0">
                          <a:solidFill>
                            <a:schemeClr val="dk1"/>
                          </a:solidFill>
                          <a:effectLst/>
                          <a:latin typeface="Arial" pitchFamily="34" charset="0"/>
                          <a:ea typeface="黑体" pitchFamily="49" charset="-122"/>
                          <a:cs typeface="+mn-cs"/>
                        </a:rPr>
                        <a:t>磷酸二酯酶</a:t>
                      </a:r>
                      <a:endParaRPr lang="zh-CN" altLang="en-US" sz="1800" baseline="0" dirty="0">
                        <a:latin typeface="Arial" pitchFamily="34" charset="0"/>
                        <a:ea typeface="黑体" pitchFamily="49" charset="-122"/>
                      </a:endParaRPr>
                    </a:p>
                  </a:txBody>
                  <a:tcPr marL="91444" marR="91444" marT="45716" marB="4571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kern="1200" baseline="0" dirty="0" err="1">
                          <a:solidFill>
                            <a:schemeClr val="dk1"/>
                          </a:solidFill>
                          <a:effectLst/>
                          <a:latin typeface="Arial" pitchFamily="34" charset="0"/>
                          <a:ea typeface="黑体" pitchFamily="49" charset="-122"/>
                          <a:cs typeface="+mn-cs"/>
                        </a:rPr>
                        <a:t>cGMP</a:t>
                      </a:r>
                      <a:r>
                        <a:rPr lang="zh-CN" altLang="zh-CN" sz="1800" kern="1200" baseline="0" dirty="0">
                          <a:solidFill>
                            <a:schemeClr val="dk1"/>
                          </a:solidFill>
                          <a:effectLst/>
                          <a:latin typeface="Arial" pitchFamily="34" charset="0"/>
                          <a:ea typeface="黑体" pitchFamily="49" charset="-122"/>
                          <a:cs typeface="+mn-cs"/>
                        </a:rPr>
                        <a:t>（降低）</a:t>
                      </a:r>
                      <a:endParaRPr lang="zh-CN" altLang="en-US" sz="1800" baseline="0" dirty="0">
                        <a:latin typeface="Arial" pitchFamily="34" charset="0"/>
                        <a:ea typeface="黑体" pitchFamily="49" charset="-122"/>
                      </a:endParaRPr>
                    </a:p>
                  </a:txBody>
                  <a:tcPr marL="91444" marR="91444" marT="45716" marB="45716"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800" kern="1200" baseline="0" dirty="0">
                          <a:solidFill>
                            <a:schemeClr val="dk1"/>
                          </a:solidFill>
                          <a:effectLst/>
                          <a:latin typeface="Arial" pitchFamily="34" charset="0"/>
                          <a:ea typeface="黑体" pitchFamily="49" charset="-122"/>
                          <a:cs typeface="+mn-cs"/>
                        </a:rPr>
                        <a:t>视杆细胞中视紫红质（光受体）</a:t>
                      </a:r>
                      <a:endParaRPr lang="zh-CN" altLang="en-US" sz="1800" baseline="0" dirty="0">
                        <a:latin typeface="Arial" pitchFamily="34" charset="0"/>
                        <a:ea typeface="黑体" pitchFamily="49" charset="-122"/>
                      </a:endParaRPr>
                    </a:p>
                  </a:txBody>
                  <a:tcPr marL="91444" marR="91444" marT="45716" marB="45716" anchor="ctr"/>
                </a:tc>
                <a:extLst>
                  <a:ext uri="{0D108BD9-81ED-4DB2-BD59-A6C34878D82A}">
                    <a16:rowId xmlns:a16="http://schemas.microsoft.com/office/drawing/2014/main" val="10006"/>
                  </a:ext>
                </a:extLst>
              </a:tr>
            </a:tbl>
          </a:graphicData>
        </a:graphic>
      </p:graphicFrame>
    </p:spTree>
  </p:cSld>
  <p:clrMapOvr>
    <a:masterClrMapping/>
  </p:clrMapOvr>
  <p:transition>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a:extLst>
              <a:ext uri="{FF2B5EF4-FFF2-40B4-BE49-F238E27FC236}">
                <a16:creationId xmlns:a16="http://schemas.microsoft.com/office/drawing/2014/main" id="{2FEFBF26-C6EC-4573-A9F7-6FA6C3A58868}"/>
              </a:ext>
            </a:extLst>
          </p:cNvPr>
          <p:cNvSpPr>
            <a:spLocks noGrp="1"/>
          </p:cNvSpPr>
          <p:nvPr>
            <p:ph type="title"/>
          </p:nvPr>
        </p:nvSpPr>
        <p:spPr/>
        <p:txBody>
          <a:bodyPr/>
          <a:lstStyle/>
          <a:p>
            <a:pPr eaLnBrk="1" hangingPunct="1"/>
            <a:r>
              <a:rPr lang="en-US" altLang="zh-CN"/>
              <a:t>The Nobel Prize in Chemistry 2012</a:t>
            </a:r>
            <a:endParaRPr lang="zh-CN" altLang="en-US"/>
          </a:p>
        </p:txBody>
      </p:sp>
      <p:sp>
        <p:nvSpPr>
          <p:cNvPr id="4" name="矩形 3">
            <a:extLst>
              <a:ext uri="{FF2B5EF4-FFF2-40B4-BE49-F238E27FC236}">
                <a16:creationId xmlns:a16="http://schemas.microsoft.com/office/drawing/2014/main" id="{93F7422F-5949-4BBA-800D-3A75ABD6CC46}"/>
              </a:ext>
            </a:extLst>
          </p:cNvPr>
          <p:cNvSpPr/>
          <p:nvPr/>
        </p:nvSpPr>
        <p:spPr>
          <a:xfrm>
            <a:off x="3305011" y="6254694"/>
            <a:ext cx="5581977" cy="400110"/>
          </a:xfrm>
          <a:prstGeom prst="rect">
            <a:avLst/>
          </a:prstGeom>
        </p:spPr>
        <p:txBody>
          <a:bodyPr wrap="none">
            <a:spAutoFit/>
          </a:bodyPr>
          <a:lstStyle/>
          <a:p>
            <a:pPr>
              <a:defRPr/>
            </a:pPr>
            <a:r>
              <a:rPr lang="en-US" altLang="zh-CN" sz="2000" b="1" dirty="0">
                <a:latin typeface="Arial" pitchFamily="34" charset="0"/>
                <a:cs typeface="Arial" pitchFamily="34" charset="0"/>
              </a:rPr>
              <a:t>"for studies of </a:t>
            </a:r>
            <a:r>
              <a:rPr lang="en-US" altLang="zh-CN" sz="2000" b="1" dirty="0">
                <a:solidFill>
                  <a:srgbClr val="0033CC"/>
                </a:solidFill>
                <a:latin typeface="Arial" pitchFamily="34" charset="0"/>
                <a:cs typeface="Arial" pitchFamily="34" charset="0"/>
              </a:rPr>
              <a:t>G-protein-coupled receptors</a:t>
            </a:r>
            <a:r>
              <a:rPr lang="en-US" altLang="zh-CN" sz="2000" b="1" dirty="0">
                <a:latin typeface="Arial" pitchFamily="34" charset="0"/>
                <a:cs typeface="Arial" pitchFamily="34" charset="0"/>
              </a:rPr>
              <a:t>"</a:t>
            </a:r>
          </a:p>
        </p:txBody>
      </p:sp>
      <p:pic>
        <p:nvPicPr>
          <p:cNvPr id="2" name="图片 1">
            <a:extLst>
              <a:ext uri="{FF2B5EF4-FFF2-40B4-BE49-F238E27FC236}">
                <a16:creationId xmlns:a16="http://schemas.microsoft.com/office/drawing/2014/main" id="{38E14075-C8FA-4067-889C-666691AAF264}"/>
              </a:ext>
            </a:extLst>
          </p:cNvPr>
          <p:cNvPicPr>
            <a:picLocks noChangeAspect="1"/>
          </p:cNvPicPr>
          <p:nvPr/>
        </p:nvPicPr>
        <p:blipFill>
          <a:blip r:embed="rId3"/>
          <a:stretch>
            <a:fillRect/>
          </a:stretch>
        </p:blipFill>
        <p:spPr>
          <a:xfrm>
            <a:off x="3596000" y="1543816"/>
            <a:ext cx="5000000" cy="4514286"/>
          </a:xfrm>
          <a:prstGeom prst="rect">
            <a:avLst/>
          </a:prstGeom>
        </p:spPr>
      </p:pic>
    </p:spTree>
    <p:extLst>
      <p:ext uri="{BB962C8B-B14F-4D97-AF65-F5344CB8AC3E}">
        <p14:creationId xmlns:p14="http://schemas.microsoft.com/office/powerpoint/2010/main" val="3285130491"/>
      </p:ext>
    </p:extLst>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7" name="图片 3">
            <a:extLst>
              <a:ext uri="{FF2B5EF4-FFF2-40B4-BE49-F238E27FC236}">
                <a16:creationId xmlns:a16="http://schemas.microsoft.com/office/drawing/2014/main" id="{CF99BE38-B085-4A2F-9EC5-82224CEC140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064542" y="849877"/>
            <a:ext cx="8062919" cy="3075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8" name="图片 4">
            <a:extLst>
              <a:ext uri="{FF2B5EF4-FFF2-40B4-BE49-F238E27FC236}">
                <a16:creationId xmlns:a16="http://schemas.microsoft.com/office/drawing/2014/main" id="{879850FA-61ED-42E5-A771-27067DF89D66}"/>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974462" y="4138576"/>
            <a:ext cx="8243079" cy="2623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D8946CFB-4D00-4430-85FE-1815CD200C1A}"/>
              </a:ext>
            </a:extLst>
          </p:cNvPr>
          <p:cNvSpPr>
            <a:spLocks noChangeArrowheads="1"/>
          </p:cNvSpPr>
          <p:nvPr/>
        </p:nvSpPr>
        <p:spPr bwMode="auto">
          <a:xfrm>
            <a:off x="2064539" y="3925228"/>
            <a:ext cx="8062919" cy="30777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lang="zh-CN" altLang="en-US" sz="1400" b="1" dirty="0">
                <a:solidFill>
                  <a:srgbClr val="FFFF00"/>
                </a:solidFill>
                <a:ea typeface="微软雅黑" panose="020B0503020204020204" pitchFamily="34" charset="-122"/>
              </a:rPr>
              <a:t> </a:t>
            </a:r>
            <a:r>
              <a:rPr lang="en-US" altLang="zh-CN" sz="1400" b="1" dirty="0">
                <a:solidFill>
                  <a:srgbClr val="FFFF00"/>
                </a:solidFill>
                <a:ea typeface="微软雅黑" panose="020B0503020204020204" pitchFamily="34" charset="-122"/>
              </a:rPr>
              <a:t>α</a:t>
            </a:r>
            <a:r>
              <a:rPr lang="zh-CN" altLang="en-US" sz="1400" b="1" dirty="0">
                <a:solidFill>
                  <a:srgbClr val="FFFF00"/>
                </a:solidFill>
                <a:ea typeface="微软雅黑" panose="020B0503020204020204" pitchFamily="34" charset="-122"/>
              </a:rPr>
              <a:t>亚基有三个功能位点：①</a:t>
            </a:r>
            <a:r>
              <a:rPr lang="en-US" altLang="zh-CN" sz="1400" b="1" dirty="0">
                <a:solidFill>
                  <a:srgbClr val="FFFF00"/>
                </a:solidFill>
                <a:ea typeface="微软雅黑" panose="020B0503020204020204" pitchFamily="34" charset="-122"/>
              </a:rPr>
              <a:t>GTP</a:t>
            </a:r>
            <a:r>
              <a:rPr lang="zh-CN" altLang="en-US" sz="1400" b="1" dirty="0">
                <a:solidFill>
                  <a:srgbClr val="FFFF00"/>
                </a:solidFill>
                <a:ea typeface="微软雅黑" panose="020B0503020204020204" pitchFamily="34" charset="-122"/>
              </a:rPr>
              <a:t>结合位点</a:t>
            </a:r>
            <a:r>
              <a:rPr lang="en-US" altLang="zh-CN" sz="1400" b="1" dirty="0">
                <a:solidFill>
                  <a:srgbClr val="FFFF00"/>
                </a:solidFill>
                <a:ea typeface="微软雅黑" panose="020B0503020204020204" pitchFamily="34" charset="-122"/>
              </a:rPr>
              <a:t>; ②</a:t>
            </a:r>
            <a:r>
              <a:rPr lang="zh-CN" altLang="en-US" sz="1400" b="1" dirty="0">
                <a:solidFill>
                  <a:srgbClr val="FFFF00"/>
                </a:solidFill>
                <a:ea typeface="微软雅黑" panose="020B0503020204020204" pitchFamily="34" charset="-122"/>
              </a:rPr>
              <a:t>鸟苷三磷酸水解酶</a:t>
            </a:r>
            <a:r>
              <a:rPr lang="en-US" altLang="zh-CN" sz="1400" b="1" dirty="0">
                <a:solidFill>
                  <a:srgbClr val="FFFF00"/>
                </a:solidFill>
                <a:ea typeface="微软雅黑" panose="020B0503020204020204" pitchFamily="34" charset="-122"/>
              </a:rPr>
              <a:t>(GTPase)</a:t>
            </a:r>
            <a:r>
              <a:rPr lang="zh-CN" altLang="en-US" sz="1400" b="1" dirty="0">
                <a:solidFill>
                  <a:srgbClr val="FFFF00"/>
                </a:solidFill>
                <a:ea typeface="微软雅黑" panose="020B0503020204020204" pitchFamily="34" charset="-122"/>
              </a:rPr>
              <a:t>活性</a:t>
            </a:r>
            <a:r>
              <a:rPr lang="en-US" altLang="zh-CN" sz="1400" b="1" dirty="0">
                <a:solidFill>
                  <a:srgbClr val="FFFF00"/>
                </a:solidFill>
                <a:ea typeface="微软雅黑" panose="020B0503020204020204" pitchFamily="34" charset="-122"/>
              </a:rPr>
              <a:t>; ③ADP-</a:t>
            </a:r>
            <a:r>
              <a:rPr lang="zh-CN" altLang="en-US" sz="1400" b="1" dirty="0">
                <a:solidFill>
                  <a:srgbClr val="FFFF00"/>
                </a:solidFill>
                <a:ea typeface="微软雅黑" panose="020B0503020204020204" pitchFamily="34" charset="-122"/>
              </a:rPr>
              <a:t>核糖化位点</a:t>
            </a:r>
          </a:p>
        </p:txBody>
      </p:sp>
      <p:sp>
        <p:nvSpPr>
          <p:cNvPr id="4" name="标题 3">
            <a:extLst>
              <a:ext uri="{FF2B5EF4-FFF2-40B4-BE49-F238E27FC236}">
                <a16:creationId xmlns:a16="http://schemas.microsoft.com/office/drawing/2014/main" id="{5A5168D1-6516-417F-9021-935CA4A51F58}"/>
              </a:ext>
            </a:extLst>
          </p:cNvPr>
          <p:cNvSpPr>
            <a:spLocks noGrp="1"/>
          </p:cNvSpPr>
          <p:nvPr>
            <p:ph type="title"/>
          </p:nvPr>
        </p:nvSpPr>
        <p:spPr/>
        <p:txBody>
          <a:bodyPr/>
          <a:lstStyle/>
          <a:p>
            <a:r>
              <a:rPr lang="en-US" altLang="zh-CN" dirty="0"/>
              <a:t>The G Protein Activation/Inactivation Cycle</a:t>
            </a:r>
            <a:endParaRPr lang="zh-CN" altLang="en-US" dirty="0"/>
          </a:p>
        </p:txBody>
      </p:sp>
    </p:spTree>
    <p:extLst>
      <p:ext uri="{BB962C8B-B14F-4D97-AF65-F5344CB8AC3E}">
        <p14:creationId xmlns:p14="http://schemas.microsoft.com/office/powerpoint/2010/main" val="252394998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038E4-BA8F-417A-B156-7F9102DCA7B7}"/>
              </a:ext>
            </a:extLst>
          </p:cNvPr>
          <p:cNvSpPr>
            <a:spLocks noGrp="1"/>
          </p:cNvSpPr>
          <p:nvPr>
            <p:ph type="title"/>
          </p:nvPr>
        </p:nvSpPr>
        <p:spPr/>
        <p:txBody>
          <a:bodyPr>
            <a:normAutofit/>
          </a:bodyPr>
          <a:lstStyle/>
          <a:p>
            <a:r>
              <a:rPr lang="zh-CN" altLang="en-US" dirty="0"/>
              <a:t>与</a:t>
            </a:r>
            <a:r>
              <a:rPr lang="en-US" altLang="zh-CN" dirty="0"/>
              <a:t>G- </a:t>
            </a:r>
            <a:r>
              <a:rPr lang="zh-CN" altLang="en-US" dirty="0"/>
              <a:t>蛋白偶联受体相联系的效应蛋白的激活普遍机制</a:t>
            </a:r>
          </a:p>
        </p:txBody>
      </p:sp>
      <p:pic>
        <p:nvPicPr>
          <p:cNvPr id="3" name="图片 2" descr="11-11">
            <a:extLst>
              <a:ext uri="{FF2B5EF4-FFF2-40B4-BE49-F238E27FC236}">
                <a16:creationId xmlns:a16="http://schemas.microsoft.com/office/drawing/2014/main" id="{301D56C3-9DA3-4D86-9AF3-67005F61EE6C}"/>
              </a:ext>
            </a:extLst>
          </p:cNvPr>
          <p:cNvPicPr>
            <a:picLocks noGrp="1" noChangeAspect="1"/>
          </p:cNvPicPr>
          <p:nvPr isPhoto="1"/>
        </p:nvPicPr>
        <p:blipFill>
          <a:blip r:embed="rId3" cstate="screen">
            <a:lum/>
            <a:extLst>
              <a:ext uri="{28A0092B-C50C-407E-A947-70E740481C1C}">
                <a14:useLocalDpi xmlns:a14="http://schemas.microsoft.com/office/drawing/2010/main"/>
              </a:ext>
            </a:extLst>
          </a:blip>
          <a:stretch>
            <a:fillRect/>
          </a:stretch>
        </p:blipFill>
        <p:spPr>
          <a:xfrm>
            <a:off x="3368507" y="1269000"/>
            <a:ext cx="5454986" cy="4320000"/>
          </a:xfrm>
          <a:prstGeom prst="rect">
            <a:avLst/>
          </a:prstGeom>
        </p:spPr>
      </p:pic>
      <p:sp>
        <p:nvSpPr>
          <p:cNvPr id="4" name="矩形 3">
            <a:extLst>
              <a:ext uri="{FF2B5EF4-FFF2-40B4-BE49-F238E27FC236}">
                <a16:creationId xmlns:a16="http://schemas.microsoft.com/office/drawing/2014/main" id="{1037FAAD-239F-410A-B490-0314724C6243}"/>
              </a:ext>
            </a:extLst>
          </p:cNvPr>
          <p:cNvSpPr/>
          <p:nvPr/>
        </p:nvSpPr>
        <p:spPr>
          <a:xfrm>
            <a:off x="0" y="5567289"/>
            <a:ext cx="12192000" cy="1288814"/>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11-11 </a:t>
            </a:r>
            <a:r>
              <a:rPr lang="zh-CN" altLang="en-US" sz="1600" b="1" dirty="0">
                <a:solidFill>
                  <a:srgbClr val="0033CC"/>
                </a:solidFill>
                <a:latin typeface="Arial" panose="020B0604020202020204" pitchFamily="34" charset="0"/>
                <a:ea typeface="微软雅黑" panose="020B0503020204020204" pitchFamily="34" charset="-122"/>
              </a:rPr>
              <a:t>与</a:t>
            </a:r>
            <a:r>
              <a:rPr lang="en-US" altLang="zh-CN" sz="1600" b="1" dirty="0">
                <a:solidFill>
                  <a:srgbClr val="0033CC"/>
                </a:solidFill>
                <a:latin typeface="Arial" panose="020B0604020202020204" pitchFamily="34" charset="0"/>
                <a:ea typeface="微软雅黑" panose="020B0503020204020204" pitchFamily="34" charset="-122"/>
              </a:rPr>
              <a:t>G- </a:t>
            </a:r>
            <a:r>
              <a:rPr lang="zh-CN" altLang="en-US" sz="1600" b="1" dirty="0">
                <a:solidFill>
                  <a:srgbClr val="0033CC"/>
                </a:solidFill>
                <a:latin typeface="Arial" panose="020B0604020202020204" pitchFamily="34" charset="0"/>
                <a:ea typeface="微软雅黑" panose="020B0503020204020204" pitchFamily="34" charset="-122"/>
              </a:rPr>
              <a:t>蛋白偶联受体相联系的效应蛋白的激活普遍机制</a:t>
            </a:r>
          </a:p>
          <a:p>
            <a:pPr algn="ctr">
              <a:lnSpc>
                <a:spcPts val="2400"/>
              </a:lnSpc>
            </a:pPr>
            <a:r>
              <a:rPr lang="zh-CN" altLang="en-US" sz="1400" dirty="0">
                <a:latin typeface="Arial" panose="020B0604020202020204" pitchFamily="34" charset="0"/>
                <a:ea typeface="微软雅黑" panose="020B0503020204020204" pitchFamily="34" charset="-122"/>
              </a:rPr>
              <a:t>三聚体</a:t>
            </a:r>
            <a:r>
              <a:rPr lang="en-US" altLang="zh-CN" sz="1400" dirty="0">
                <a:latin typeface="Arial" panose="020B0604020202020204" pitchFamily="34" charset="0"/>
                <a:ea typeface="微软雅黑" panose="020B0503020204020204" pitchFamily="34" charset="-122"/>
              </a:rPr>
              <a:t>G- </a:t>
            </a:r>
            <a:r>
              <a:rPr lang="zh-CN" altLang="en-US" sz="1400" dirty="0">
                <a:latin typeface="Arial" panose="020B0604020202020204" pitchFamily="34" charset="0"/>
                <a:ea typeface="微软雅黑" panose="020B0503020204020204" pitchFamily="34" charset="-122"/>
              </a:rPr>
              <a:t>蛋白解离活化的步骤如下：① 配体（激素）结合诱发受体构象改变；② 活化受体与</a:t>
            </a:r>
            <a:r>
              <a:rPr lang="en-US" altLang="zh-CN" sz="1400" dirty="0">
                <a:latin typeface="Arial" panose="020B0604020202020204" pitchFamily="34" charset="0"/>
                <a:ea typeface="微软雅黑" panose="020B0503020204020204" pitchFamily="34" charset="-122"/>
              </a:rPr>
              <a:t>Gα </a:t>
            </a:r>
            <a:r>
              <a:rPr lang="zh-CN" altLang="en-US" sz="1400" dirty="0">
                <a:latin typeface="Arial" panose="020B0604020202020204" pitchFamily="34" charset="0"/>
                <a:ea typeface="微软雅黑" panose="020B0503020204020204" pitchFamily="34" charset="-122"/>
              </a:rPr>
              <a:t>亚基结合；③ 活化的受体引发</a:t>
            </a:r>
            <a:r>
              <a:rPr lang="en-US" altLang="zh-CN" sz="1400" dirty="0">
                <a:latin typeface="Arial" panose="020B0604020202020204" pitchFamily="34" charset="0"/>
                <a:ea typeface="微软雅黑" panose="020B0503020204020204" pitchFamily="34" charset="-122"/>
              </a:rPr>
              <a:t>Gα </a:t>
            </a:r>
            <a:r>
              <a:rPr lang="zh-CN" altLang="en-US" sz="1400" dirty="0">
                <a:latin typeface="Arial" panose="020B0604020202020204" pitchFamily="34" charset="0"/>
                <a:ea typeface="微软雅黑" panose="020B0503020204020204" pitchFamily="34" charset="-122"/>
              </a:rPr>
              <a:t>亚基构象改变，致使</a:t>
            </a:r>
            <a:r>
              <a:rPr lang="en-US" altLang="zh-CN" sz="1400" dirty="0">
                <a:latin typeface="Arial" panose="020B0604020202020204" pitchFamily="34" charset="0"/>
                <a:ea typeface="微软雅黑" panose="020B0503020204020204" pitchFamily="34" charset="-122"/>
              </a:rPr>
              <a:t>GDP </a:t>
            </a:r>
            <a:r>
              <a:rPr lang="zh-CN" altLang="en-US" sz="1400" dirty="0">
                <a:latin typeface="Arial" panose="020B0604020202020204" pitchFamily="34" charset="0"/>
                <a:ea typeface="微软雅黑" panose="020B0503020204020204" pitchFamily="34" charset="-122"/>
              </a:rPr>
              <a:t>与</a:t>
            </a:r>
            <a:r>
              <a:rPr lang="en-US" altLang="zh-CN" sz="1400" dirty="0">
                <a:latin typeface="Arial" panose="020B0604020202020204" pitchFamily="34" charset="0"/>
                <a:ea typeface="微软雅黑" panose="020B0503020204020204" pitchFamily="34" charset="-122"/>
              </a:rPr>
              <a:t>G- </a:t>
            </a:r>
            <a:r>
              <a:rPr lang="zh-CN" altLang="en-US" sz="1400" dirty="0">
                <a:latin typeface="Arial" panose="020B0604020202020204" pitchFamily="34" charset="0"/>
                <a:ea typeface="微软雅黑" panose="020B0503020204020204" pitchFamily="34" charset="-122"/>
              </a:rPr>
              <a:t>蛋白解离； ④ </a:t>
            </a:r>
            <a:r>
              <a:rPr lang="en-US" altLang="zh-CN" sz="1400" dirty="0">
                <a:latin typeface="Arial" panose="020B0604020202020204" pitchFamily="34" charset="0"/>
                <a:ea typeface="微软雅黑" panose="020B0503020204020204" pitchFamily="34" charset="-122"/>
              </a:rPr>
              <a:t>GTP </a:t>
            </a:r>
            <a:r>
              <a:rPr lang="zh-CN" altLang="en-US" sz="1400" dirty="0">
                <a:latin typeface="Arial" panose="020B0604020202020204" pitchFamily="34" charset="0"/>
                <a:ea typeface="微软雅黑" panose="020B0503020204020204" pitchFamily="34" charset="-122"/>
              </a:rPr>
              <a:t>与</a:t>
            </a:r>
            <a:r>
              <a:rPr lang="en-US" altLang="zh-CN" sz="1400" dirty="0">
                <a:latin typeface="Arial" panose="020B0604020202020204" pitchFamily="34" charset="0"/>
                <a:ea typeface="微软雅黑" panose="020B0503020204020204" pitchFamily="34" charset="-122"/>
              </a:rPr>
              <a:t>Gα </a:t>
            </a:r>
            <a:r>
              <a:rPr lang="zh-CN" altLang="en-US" sz="1400" dirty="0">
                <a:latin typeface="Arial" panose="020B0604020202020204" pitchFamily="34" charset="0"/>
                <a:ea typeface="微软雅黑" panose="020B0503020204020204" pitchFamily="34" charset="-122"/>
              </a:rPr>
              <a:t>亚基结合，引发</a:t>
            </a:r>
            <a:r>
              <a:rPr lang="en-US" altLang="zh-CN" sz="1400" dirty="0">
                <a:latin typeface="Arial" panose="020B0604020202020204" pitchFamily="34" charset="0"/>
                <a:ea typeface="微软雅黑" panose="020B0503020204020204" pitchFamily="34" charset="-122"/>
              </a:rPr>
              <a:t>Gα </a:t>
            </a:r>
            <a:r>
              <a:rPr lang="zh-CN" altLang="en-US" sz="1400" dirty="0">
                <a:latin typeface="Arial" panose="020B0604020202020204" pitchFamily="34" charset="0"/>
                <a:ea typeface="微软雅黑" panose="020B0503020204020204" pitchFamily="34" charset="-122"/>
              </a:rPr>
              <a:t>亚基与受体和</a:t>
            </a:r>
            <a:r>
              <a:rPr lang="en-US" altLang="zh-CN" sz="1400" dirty="0">
                <a:latin typeface="Arial" panose="020B0604020202020204" pitchFamily="34" charset="0"/>
                <a:ea typeface="微软雅黑" panose="020B0503020204020204" pitchFamily="34" charset="-122"/>
              </a:rPr>
              <a:t>Gβγ </a:t>
            </a:r>
            <a:r>
              <a:rPr lang="zh-CN" altLang="en-US" sz="1400" dirty="0">
                <a:latin typeface="Arial" panose="020B0604020202020204" pitchFamily="34" charset="0"/>
                <a:ea typeface="微软雅黑" panose="020B0503020204020204" pitchFamily="34" charset="-122"/>
              </a:rPr>
              <a:t>亚基解离；⑤ 配体</a:t>
            </a:r>
            <a:r>
              <a:rPr lang="en-US" altLang="zh-CN" sz="1400" dirty="0">
                <a:latin typeface="Arial" panose="020B0604020202020204" pitchFamily="34" charset="0"/>
                <a:ea typeface="微软雅黑" panose="020B0503020204020204" pitchFamily="34" charset="-122"/>
              </a:rPr>
              <a:t>- </a:t>
            </a:r>
            <a:r>
              <a:rPr lang="zh-CN" altLang="en-US" sz="1400" dirty="0">
                <a:latin typeface="Arial" panose="020B0604020202020204" pitchFamily="34" charset="0"/>
                <a:ea typeface="微软雅黑" panose="020B0503020204020204" pitchFamily="34" charset="-122"/>
              </a:rPr>
              <a:t>受体复合物解离，</a:t>
            </a:r>
            <a:r>
              <a:rPr lang="en-US" altLang="zh-CN" sz="1400" dirty="0">
                <a:latin typeface="Arial" panose="020B0604020202020204" pitchFamily="34" charset="0"/>
                <a:ea typeface="微软雅黑" panose="020B0503020204020204" pitchFamily="34" charset="-122"/>
              </a:rPr>
              <a:t>Gα </a:t>
            </a:r>
            <a:r>
              <a:rPr lang="zh-CN" altLang="en-US" sz="1400" dirty="0">
                <a:latin typeface="Arial" panose="020B0604020202020204" pitchFamily="34" charset="0"/>
                <a:ea typeface="微软雅黑" panose="020B0503020204020204" pitchFamily="34" charset="-122"/>
              </a:rPr>
              <a:t>亚基结合并激活效应蛋白；⑥ </a:t>
            </a:r>
            <a:r>
              <a:rPr lang="en-US" altLang="zh-CN" sz="1400" dirty="0">
                <a:latin typeface="Arial" panose="020B0604020202020204" pitchFamily="34" charset="0"/>
                <a:ea typeface="微软雅黑" panose="020B0503020204020204" pitchFamily="34" charset="-122"/>
              </a:rPr>
              <a:t>GTP </a:t>
            </a:r>
            <a:r>
              <a:rPr lang="zh-CN" altLang="en-US" sz="1400" dirty="0">
                <a:latin typeface="Arial" panose="020B0604020202020204" pitchFamily="34" charset="0"/>
                <a:ea typeface="微软雅黑" panose="020B0503020204020204" pitchFamily="34" charset="-122"/>
              </a:rPr>
              <a:t>水解成</a:t>
            </a:r>
            <a:r>
              <a:rPr lang="en-US" altLang="zh-CN" sz="1400" dirty="0">
                <a:latin typeface="Arial" panose="020B0604020202020204" pitchFamily="34" charset="0"/>
                <a:ea typeface="微软雅黑" panose="020B0503020204020204" pitchFamily="34" charset="-122"/>
              </a:rPr>
              <a:t>GDP</a:t>
            </a:r>
            <a:r>
              <a:rPr lang="zh-CN" altLang="en-US" sz="1400" dirty="0">
                <a:latin typeface="Arial" panose="020B0604020202020204" pitchFamily="34" charset="0"/>
                <a:ea typeface="微软雅黑" panose="020B0503020204020204" pitchFamily="34" charset="-122"/>
              </a:rPr>
              <a:t>，引发</a:t>
            </a:r>
            <a:r>
              <a:rPr lang="en-US" altLang="zh-CN" sz="1400" dirty="0">
                <a:latin typeface="Arial" panose="020B0604020202020204" pitchFamily="34" charset="0"/>
                <a:ea typeface="微软雅黑" panose="020B0503020204020204" pitchFamily="34" charset="-122"/>
              </a:rPr>
              <a:t>Gα </a:t>
            </a:r>
            <a:r>
              <a:rPr lang="zh-CN" altLang="en-US" sz="1400" dirty="0">
                <a:latin typeface="Arial" panose="020B0604020202020204" pitchFamily="34" charset="0"/>
                <a:ea typeface="微软雅黑" panose="020B0503020204020204" pitchFamily="34" charset="-122"/>
              </a:rPr>
              <a:t>亚基与效应蛋白解离并重新与</a:t>
            </a:r>
            <a:r>
              <a:rPr lang="en-US" altLang="zh-CN" sz="1400" dirty="0">
                <a:latin typeface="Arial" panose="020B0604020202020204" pitchFamily="34" charset="0"/>
                <a:ea typeface="微软雅黑" panose="020B0503020204020204" pitchFamily="34" charset="-122"/>
              </a:rPr>
              <a:t>Gβγ </a:t>
            </a:r>
            <a:r>
              <a:rPr lang="zh-CN" altLang="en-US" sz="1400" dirty="0">
                <a:latin typeface="Arial" panose="020B0604020202020204" pitchFamily="34" charset="0"/>
                <a:ea typeface="微软雅黑" panose="020B0503020204020204" pitchFamily="34" charset="-122"/>
              </a:rPr>
              <a:t>亚基结合，恢复到三聚体</a:t>
            </a:r>
            <a:r>
              <a:rPr lang="en-US" altLang="zh-CN" sz="1400" dirty="0">
                <a:latin typeface="Arial" panose="020B0604020202020204" pitchFamily="34" charset="0"/>
                <a:ea typeface="微软雅黑" panose="020B0503020204020204" pitchFamily="34" charset="-122"/>
              </a:rPr>
              <a:t>G- </a:t>
            </a:r>
            <a:r>
              <a:rPr lang="zh-CN" altLang="en-US" sz="1400" dirty="0">
                <a:latin typeface="Arial" panose="020B0604020202020204" pitchFamily="34" charset="0"/>
                <a:ea typeface="微软雅黑" panose="020B0503020204020204" pitchFamily="34" charset="-122"/>
              </a:rPr>
              <a:t>蛋白的静息状态</a:t>
            </a:r>
          </a:p>
        </p:txBody>
      </p:sp>
    </p:spTree>
    <p:extLst>
      <p:ext uri="{BB962C8B-B14F-4D97-AF65-F5344CB8AC3E}">
        <p14:creationId xmlns:p14="http://schemas.microsoft.com/office/powerpoint/2010/main" val="1109780863"/>
      </p:ext>
    </p:extLst>
  </p:cSld>
  <p:clrMapOvr>
    <a:masterClrMapping/>
  </p:clrMapOvr>
  <p:transition spd="slow">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矩形 2">
            <a:extLst>
              <a:ext uri="{FF2B5EF4-FFF2-40B4-BE49-F238E27FC236}">
                <a16:creationId xmlns:a16="http://schemas.microsoft.com/office/drawing/2014/main" id="{E71730AF-7532-473B-958F-C139B23AFA5D}"/>
              </a:ext>
            </a:extLst>
          </p:cNvPr>
          <p:cNvSpPr>
            <a:spLocks noChangeArrowheads="1"/>
          </p:cNvSpPr>
          <p:nvPr/>
        </p:nvSpPr>
        <p:spPr bwMode="auto">
          <a:xfrm>
            <a:off x="307258" y="6256030"/>
            <a:ext cx="11577484" cy="496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eaLnBrk="1" hangingPunct="1">
              <a:lnSpc>
                <a:spcPct val="150000"/>
              </a:lnSpc>
              <a:spcBef>
                <a:spcPct val="0"/>
              </a:spcBef>
              <a:buFontTx/>
              <a:buNone/>
            </a:pPr>
            <a:r>
              <a:rPr lang="en-US" altLang="zh-CN" sz="2000" b="1" dirty="0">
                <a:ea typeface="宋体" panose="02010600030101010101" pitchFamily="2" charset="-122"/>
                <a:cs typeface="Arial" panose="020B0604020202020204" pitchFamily="34" charset="0"/>
              </a:rPr>
              <a:t>for their discovery of </a:t>
            </a:r>
            <a:r>
              <a:rPr lang="en-US" altLang="zh-CN" sz="2000" b="1" dirty="0">
                <a:solidFill>
                  <a:srgbClr val="0033CC"/>
                </a:solidFill>
                <a:ea typeface="宋体" panose="02010600030101010101" pitchFamily="2" charset="-122"/>
                <a:cs typeface="Arial" panose="020B0604020202020204" pitchFamily="34" charset="0"/>
              </a:rPr>
              <a:t>"G-proteins and the role of these proteins in signal transduction in cells".</a:t>
            </a:r>
            <a:endParaRPr lang="zh-CN" altLang="en-US" sz="2000" b="1" dirty="0">
              <a:solidFill>
                <a:srgbClr val="0033CC"/>
              </a:solidFill>
              <a:ea typeface="宋体" panose="02010600030101010101" pitchFamily="2" charset="-122"/>
              <a:cs typeface="Arial" panose="020B0604020202020204" pitchFamily="34" charset="0"/>
            </a:endParaRPr>
          </a:p>
        </p:txBody>
      </p:sp>
      <p:sp>
        <p:nvSpPr>
          <p:cNvPr id="5" name="内容占位符 4">
            <a:extLst>
              <a:ext uri="{FF2B5EF4-FFF2-40B4-BE49-F238E27FC236}">
                <a16:creationId xmlns:a16="http://schemas.microsoft.com/office/drawing/2014/main" id="{BBC7A823-AA05-4C2B-99B3-26B7F68E1DD0}"/>
              </a:ext>
            </a:extLst>
          </p:cNvPr>
          <p:cNvSpPr>
            <a:spLocks noGrp="1"/>
          </p:cNvSpPr>
          <p:nvPr>
            <p:ph idx="1"/>
          </p:nvPr>
        </p:nvSpPr>
        <p:spPr>
          <a:xfrm>
            <a:off x="7647454" y="1575255"/>
            <a:ext cx="3604316" cy="3707490"/>
          </a:xfrm>
        </p:spPr>
        <p:txBody>
          <a:bodyPr>
            <a:normAutofit/>
          </a:bodyPr>
          <a:lstStyle/>
          <a:p>
            <a:pPr>
              <a:lnSpc>
                <a:spcPts val="3584"/>
              </a:lnSpc>
              <a:spcBef>
                <a:spcPts val="1195"/>
              </a:spcBef>
              <a:spcAft>
                <a:spcPts val="1195"/>
              </a:spcAft>
            </a:pPr>
            <a:r>
              <a:rPr lang="zh-CN" altLang="en-US" sz="2000" dirty="0"/>
              <a:t>三聚体</a:t>
            </a:r>
            <a:r>
              <a:rPr lang="en-US" altLang="zh-CN" sz="2000" dirty="0"/>
              <a:t>GTP </a:t>
            </a:r>
            <a:r>
              <a:rPr lang="zh-CN" altLang="en-US" sz="2000" dirty="0"/>
              <a:t>结合调节蛋白由</a:t>
            </a:r>
            <a:r>
              <a:rPr lang="en-US" altLang="zh-CN" sz="2000" b="1" dirty="0">
                <a:solidFill>
                  <a:srgbClr val="0033CC"/>
                </a:solidFill>
              </a:rPr>
              <a:t>Gα</a:t>
            </a:r>
            <a:r>
              <a:rPr lang="zh-CN" altLang="en-US" sz="2000" b="1" dirty="0">
                <a:solidFill>
                  <a:srgbClr val="0033CC"/>
                </a:solidFill>
              </a:rPr>
              <a:t>、</a:t>
            </a:r>
            <a:r>
              <a:rPr lang="en-US" altLang="zh-CN" sz="2000" b="1" dirty="0">
                <a:solidFill>
                  <a:srgbClr val="0033CC"/>
                </a:solidFill>
              </a:rPr>
              <a:t>Gβ</a:t>
            </a:r>
            <a:r>
              <a:rPr lang="zh-CN" altLang="en-US" sz="2000" b="1" dirty="0">
                <a:solidFill>
                  <a:srgbClr val="0033CC"/>
                </a:solidFill>
              </a:rPr>
              <a:t>、</a:t>
            </a:r>
            <a:r>
              <a:rPr lang="en-US" altLang="zh-CN" sz="2000" b="1" dirty="0">
                <a:solidFill>
                  <a:srgbClr val="0033CC"/>
                </a:solidFill>
              </a:rPr>
              <a:t>Gr </a:t>
            </a:r>
            <a:r>
              <a:rPr lang="zh-CN" altLang="en-US" sz="2000" dirty="0"/>
              <a:t>三个亚基组成</a:t>
            </a:r>
            <a:endParaRPr lang="en-US" altLang="zh-CN" sz="2000" dirty="0"/>
          </a:p>
          <a:p>
            <a:pPr>
              <a:lnSpc>
                <a:spcPts val="3584"/>
              </a:lnSpc>
              <a:spcBef>
                <a:spcPts val="1195"/>
              </a:spcBef>
              <a:spcAft>
                <a:spcPts val="1195"/>
              </a:spcAft>
            </a:pPr>
            <a:r>
              <a:rPr lang="zh-CN" altLang="en-US" sz="2000" dirty="0"/>
              <a:t>现已知人类 基因组至少编码</a:t>
            </a:r>
            <a:r>
              <a:rPr lang="en-US" altLang="zh-CN" sz="2000" b="1" dirty="0">
                <a:solidFill>
                  <a:srgbClr val="0033CC"/>
                </a:solidFill>
              </a:rPr>
              <a:t>27 </a:t>
            </a:r>
            <a:r>
              <a:rPr lang="zh-CN" altLang="en-US" sz="2000" b="1" dirty="0">
                <a:solidFill>
                  <a:srgbClr val="0033CC"/>
                </a:solidFill>
              </a:rPr>
              <a:t>种</a:t>
            </a:r>
            <a:r>
              <a:rPr lang="en-US" altLang="zh-CN" sz="2000" b="1" dirty="0">
                <a:solidFill>
                  <a:srgbClr val="0033CC"/>
                </a:solidFill>
              </a:rPr>
              <a:t>Gα </a:t>
            </a:r>
            <a:r>
              <a:rPr lang="zh-CN" altLang="en-US" sz="2000" b="1" dirty="0">
                <a:solidFill>
                  <a:srgbClr val="0033CC"/>
                </a:solidFill>
              </a:rPr>
              <a:t>亚基，</a:t>
            </a:r>
            <a:r>
              <a:rPr lang="en-US" altLang="zh-CN" sz="2000" b="1" dirty="0">
                <a:solidFill>
                  <a:srgbClr val="0033CC"/>
                </a:solidFill>
              </a:rPr>
              <a:t>5 </a:t>
            </a:r>
            <a:r>
              <a:rPr lang="zh-CN" altLang="en-US" sz="2000" b="1" dirty="0">
                <a:solidFill>
                  <a:srgbClr val="0033CC"/>
                </a:solidFill>
              </a:rPr>
              <a:t>种</a:t>
            </a:r>
            <a:r>
              <a:rPr lang="en-US" altLang="zh-CN" sz="2000" b="1" dirty="0">
                <a:solidFill>
                  <a:srgbClr val="0033CC"/>
                </a:solidFill>
              </a:rPr>
              <a:t>Gβ </a:t>
            </a:r>
            <a:r>
              <a:rPr lang="zh-CN" altLang="en-US" sz="2000" b="1" dirty="0">
                <a:solidFill>
                  <a:srgbClr val="0033CC"/>
                </a:solidFill>
              </a:rPr>
              <a:t>亚 基和</a:t>
            </a:r>
            <a:r>
              <a:rPr lang="en-US" altLang="zh-CN" sz="2000" b="1" dirty="0">
                <a:solidFill>
                  <a:srgbClr val="0033CC"/>
                </a:solidFill>
              </a:rPr>
              <a:t>13 </a:t>
            </a:r>
            <a:r>
              <a:rPr lang="zh-CN" altLang="en-US" sz="2000" b="1" dirty="0">
                <a:solidFill>
                  <a:srgbClr val="0033CC"/>
                </a:solidFill>
              </a:rPr>
              <a:t>种</a:t>
            </a:r>
            <a:r>
              <a:rPr lang="en-US" altLang="zh-CN" sz="2000" b="1" dirty="0" err="1">
                <a:solidFill>
                  <a:srgbClr val="0033CC"/>
                </a:solidFill>
              </a:rPr>
              <a:t>Gγ</a:t>
            </a:r>
            <a:r>
              <a:rPr lang="en-US" altLang="zh-CN" sz="2000" b="1" dirty="0">
                <a:solidFill>
                  <a:srgbClr val="0033CC"/>
                </a:solidFill>
              </a:rPr>
              <a:t> </a:t>
            </a:r>
            <a:r>
              <a:rPr lang="zh-CN" altLang="en-US" sz="2000" b="1" dirty="0">
                <a:solidFill>
                  <a:srgbClr val="0033CC"/>
                </a:solidFill>
              </a:rPr>
              <a:t>亚基</a:t>
            </a:r>
          </a:p>
        </p:txBody>
      </p:sp>
      <p:pic>
        <p:nvPicPr>
          <p:cNvPr id="2" name="图片 1">
            <a:extLst>
              <a:ext uri="{FF2B5EF4-FFF2-40B4-BE49-F238E27FC236}">
                <a16:creationId xmlns:a16="http://schemas.microsoft.com/office/drawing/2014/main" id="{7626A8EC-538C-4191-A0A5-B73682B890B1}"/>
              </a:ext>
            </a:extLst>
          </p:cNvPr>
          <p:cNvPicPr>
            <a:picLocks noChangeAspect="1"/>
          </p:cNvPicPr>
          <p:nvPr/>
        </p:nvPicPr>
        <p:blipFill>
          <a:blip r:embed="rId3"/>
          <a:stretch>
            <a:fillRect/>
          </a:stretch>
        </p:blipFill>
        <p:spPr>
          <a:xfrm>
            <a:off x="1365307" y="1381864"/>
            <a:ext cx="4990476" cy="4523809"/>
          </a:xfrm>
          <a:prstGeom prst="rect">
            <a:avLst/>
          </a:prstGeom>
        </p:spPr>
      </p:pic>
      <p:sp>
        <p:nvSpPr>
          <p:cNvPr id="4" name="标题 3">
            <a:extLst>
              <a:ext uri="{FF2B5EF4-FFF2-40B4-BE49-F238E27FC236}">
                <a16:creationId xmlns:a16="http://schemas.microsoft.com/office/drawing/2014/main" id="{B5A4EE78-FAD4-40C6-9819-A58C88C82C2D}"/>
              </a:ext>
            </a:extLst>
          </p:cNvPr>
          <p:cNvSpPr>
            <a:spLocks noGrp="1"/>
          </p:cNvSpPr>
          <p:nvPr>
            <p:ph type="title"/>
          </p:nvPr>
        </p:nvSpPr>
        <p:spPr/>
        <p:txBody>
          <a:bodyPr/>
          <a:lstStyle/>
          <a:p>
            <a:r>
              <a:rPr lang="en-US" altLang="zh-CN" dirty="0"/>
              <a:t>The Nobel Prize in Physiology or Medicine 1994</a:t>
            </a:r>
            <a:endParaRPr lang="zh-CN" altLang="en-US" dirty="0"/>
          </a:p>
        </p:txBody>
      </p:sp>
    </p:spTree>
    <p:extLst>
      <p:ext uri="{BB962C8B-B14F-4D97-AF65-F5344CB8AC3E}">
        <p14:creationId xmlns:p14="http://schemas.microsoft.com/office/powerpoint/2010/main" val="3870575317"/>
      </p:ext>
    </p:extLst>
  </p:cSld>
  <p:clrMapOvr>
    <a:masterClrMapping/>
  </p:clrMapOvr>
  <p:transition spd="slow">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5348335-8A48-4FFA-AAAA-F133FBB92BB0}"/>
              </a:ext>
            </a:extLst>
          </p:cNvPr>
          <p:cNvSpPr>
            <a:spLocks noGrp="1"/>
          </p:cNvSpPr>
          <p:nvPr>
            <p:ph type="title"/>
          </p:nvPr>
        </p:nvSpPr>
        <p:spPr/>
        <p:txBody>
          <a:bodyPr/>
          <a:lstStyle/>
          <a:p>
            <a:r>
              <a:rPr lang="zh-CN" altLang="en-US" dirty="0"/>
              <a:t>二、</a:t>
            </a:r>
            <a:r>
              <a:rPr lang="en-US" altLang="zh-CN" dirty="0"/>
              <a:t>G- </a:t>
            </a:r>
            <a:r>
              <a:rPr lang="zh-CN" altLang="en-US" dirty="0"/>
              <a:t>蛋白偶联受体所介导的细胞信号通路</a:t>
            </a:r>
          </a:p>
        </p:txBody>
      </p:sp>
      <p:sp>
        <p:nvSpPr>
          <p:cNvPr id="48131" name="内容占位符 5">
            <a:extLst>
              <a:ext uri="{FF2B5EF4-FFF2-40B4-BE49-F238E27FC236}">
                <a16:creationId xmlns:a16="http://schemas.microsoft.com/office/drawing/2014/main" id="{2672CF15-282A-4EF0-80AF-398AC779F129}"/>
              </a:ext>
            </a:extLst>
          </p:cNvPr>
          <p:cNvSpPr>
            <a:spLocks noGrp="1"/>
          </p:cNvSpPr>
          <p:nvPr>
            <p:ph idx="1"/>
          </p:nvPr>
        </p:nvSpPr>
        <p:spPr>
          <a:xfrm>
            <a:off x="824366" y="1219200"/>
            <a:ext cx="5015429" cy="5435604"/>
          </a:xfrm>
        </p:spPr>
        <p:txBody>
          <a:bodyPr>
            <a:normAutofit/>
          </a:bodyPr>
          <a:lstStyle/>
          <a:p>
            <a:pPr>
              <a:lnSpc>
                <a:spcPct val="150000"/>
              </a:lnSpc>
              <a:spcBef>
                <a:spcPts val="597"/>
              </a:spcBef>
              <a:spcAft>
                <a:spcPts val="597"/>
              </a:spcAft>
            </a:pPr>
            <a:r>
              <a:rPr lang="zh-CN" altLang="en-US" dirty="0"/>
              <a:t>根据效应器蛋白不同，分</a:t>
            </a:r>
            <a:r>
              <a:rPr lang="en-US" altLang="zh-CN" dirty="0"/>
              <a:t>3</a:t>
            </a:r>
            <a:r>
              <a:rPr lang="zh-CN" altLang="en-US" dirty="0"/>
              <a:t>类</a:t>
            </a:r>
            <a:endParaRPr lang="en-US" altLang="zh-CN" dirty="0"/>
          </a:p>
          <a:p>
            <a:pPr lvl="1">
              <a:lnSpc>
                <a:spcPct val="150000"/>
              </a:lnSpc>
              <a:spcBef>
                <a:spcPts val="597"/>
              </a:spcBef>
              <a:spcAft>
                <a:spcPts val="597"/>
              </a:spcAft>
            </a:pPr>
            <a:r>
              <a:rPr lang="zh-CN" altLang="en-US" sz="2400" b="1" u="sng" dirty="0">
                <a:solidFill>
                  <a:srgbClr val="0033CC"/>
                </a:solidFill>
              </a:rPr>
              <a:t>激活离子通道</a:t>
            </a:r>
            <a:endParaRPr lang="en-US" altLang="zh-CN" sz="2400" b="1" u="sng" dirty="0">
              <a:solidFill>
                <a:srgbClr val="0033CC"/>
              </a:solidFill>
            </a:endParaRPr>
          </a:p>
          <a:p>
            <a:pPr lvl="1">
              <a:lnSpc>
                <a:spcPct val="150000"/>
              </a:lnSpc>
              <a:spcBef>
                <a:spcPts val="597"/>
              </a:spcBef>
              <a:spcAft>
                <a:spcPts val="597"/>
              </a:spcAft>
            </a:pPr>
            <a:r>
              <a:rPr lang="zh-CN" altLang="en-US" b="1" dirty="0">
                <a:solidFill>
                  <a:srgbClr val="0033CC"/>
                </a:solidFill>
              </a:rPr>
              <a:t>激活或抑制腺苷酸环化酶</a:t>
            </a:r>
            <a:r>
              <a:rPr lang="zh-CN" altLang="en-US" dirty="0"/>
              <a:t>，以</a:t>
            </a:r>
            <a:r>
              <a:rPr lang="en-US" altLang="zh-CN" dirty="0"/>
              <a:t>cAMP </a:t>
            </a:r>
            <a:r>
              <a:rPr lang="zh-CN" altLang="en-US" dirty="0"/>
              <a:t>为第二信使</a:t>
            </a:r>
            <a:endParaRPr lang="en-US" altLang="zh-CN" dirty="0"/>
          </a:p>
          <a:p>
            <a:pPr lvl="1">
              <a:lnSpc>
                <a:spcPct val="150000"/>
              </a:lnSpc>
              <a:spcBef>
                <a:spcPts val="597"/>
              </a:spcBef>
              <a:spcAft>
                <a:spcPts val="597"/>
              </a:spcAft>
            </a:pPr>
            <a:r>
              <a:rPr lang="zh-CN" altLang="en-US" b="1" dirty="0">
                <a:solidFill>
                  <a:srgbClr val="0033CC"/>
                </a:solidFill>
              </a:rPr>
              <a:t>激活磷脂酶</a:t>
            </a:r>
            <a:r>
              <a:rPr lang="en-US" altLang="zh-CN" b="1" dirty="0">
                <a:solidFill>
                  <a:srgbClr val="0033CC"/>
                </a:solidFill>
              </a:rPr>
              <a:t>C </a:t>
            </a:r>
            <a:r>
              <a:rPr lang="zh-CN" altLang="en-US" dirty="0">
                <a:solidFill>
                  <a:srgbClr val="0033CC"/>
                </a:solidFill>
              </a:rPr>
              <a:t>，</a:t>
            </a:r>
            <a:r>
              <a:rPr lang="zh-CN" altLang="en-US" dirty="0"/>
              <a:t>以</a:t>
            </a:r>
            <a:r>
              <a:rPr lang="en-US" altLang="zh-CN" dirty="0"/>
              <a:t>IP3 </a:t>
            </a:r>
            <a:r>
              <a:rPr lang="zh-CN" altLang="en-US" dirty="0"/>
              <a:t>和</a:t>
            </a:r>
            <a:r>
              <a:rPr lang="en-US" altLang="zh-CN" dirty="0"/>
              <a:t>DAG </a:t>
            </a:r>
            <a:r>
              <a:rPr lang="zh-CN" altLang="en-US" dirty="0"/>
              <a:t>作为双信使</a:t>
            </a:r>
          </a:p>
        </p:txBody>
      </p:sp>
      <p:grpSp>
        <p:nvGrpSpPr>
          <p:cNvPr id="48132" name="组合 4">
            <a:extLst>
              <a:ext uri="{FF2B5EF4-FFF2-40B4-BE49-F238E27FC236}">
                <a16:creationId xmlns:a16="http://schemas.microsoft.com/office/drawing/2014/main" id="{6A12EE98-5921-4D21-851B-58D638100017}"/>
              </a:ext>
            </a:extLst>
          </p:cNvPr>
          <p:cNvGrpSpPr>
            <a:grpSpLocks/>
          </p:cNvGrpSpPr>
          <p:nvPr/>
        </p:nvGrpSpPr>
        <p:grpSpPr bwMode="auto">
          <a:xfrm>
            <a:off x="6352206" y="1263179"/>
            <a:ext cx="5534994" cy="5354695"/>
            <a:chOff x="3093720" y="1268760"/>
            <a:chExt cx="5560770" cy="5379128"/>
          </a:xfrm>
        </p:grpSpPr>
        <p:pic>
          <p:nvPicPr>
            <p:cNvPr id="48133" name="Picture 20" descr="O:\workno\353-500560\HiRez\G_protein.jpg">
              <a:extLst>
                <a:ext uri="{FF2B5EF4-FFF2-40B4-BE49-F238E27FC236}">
                  <a16:creationId xmlns:a16="http://schemas.microsoft.com/office/drawing/2014/main" id="{80AC4C27-FE3D-4A5E-B601-5E7019F4E40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93720" y="1268760"/>
              <a:ext cx="5560770" cy="4520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4" name="矩形 3">
              <a:extLst>
                <a:ext uri="{FF2B5EF4-FFF2-40B4-BE49-F238E27FC236}">
                  <a16:creationId xmlns:a16="http://schemas.microsoft.com/office/drawing/2014/main" id="{9AF6A32D-BA3B-4FB4-BEC3-4B7AAE880AC6}"/>
                </a:ext>
              </a:extLst>
            </p:cNvPr>
            <p:cNvSpPr>
              <a:spLocks noChangeArrowheads="1"/>
            </p:cNvSpPr>
            <p:nvPr/>
          </p:nvSpPr>
          <p:spPr bwMode="auto">
            <a:xfrm>
              <a:off x="3779108" y="6093295"/>
              <a:ext cx="4572001" cy="554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996" dirty="0">
                  <a:ea typeface="宋体" panose="02010600030101010101" pitchFamily="2" charset="-122"/>
                  <a:cs typeface="Arial" panose="020B0604020202020204" pitchFamily="34" charset="0"/>
                </a:rPr>
                <a:t>http://www.sigmaaldrich.com/life-science/cell-biology/learning-center/pathway-slides-and/diversity-of-g-protein-coupled-receptor-signal-tdp.html</a:t>
              </a:r>
              <a:endParaRPr lang="zh-CN" altLang="en-US" sz="996" dirty="0">
                <a:ea typeface="宋体" panose="02010600030101010101" pitchFamily="2" charset="-122"/>
                <a:cs typeface="Arial" panose="020B0604020202020204" pitchFamily="34" charset="0"/>
              </a:endParaRPr>
            </a:p>
          </p:txBody>
        </p:sp>
      </p:grpSp>
    </p:spTree>
    <p:extLst>
      <p:ext uri="{BB962C8B-B14F-4D97-AF65-F5344CB8AC3E}">
        <p14:creationId xmlns:p14="http://schemas.microsoft.com/office/powerpoint/2010/main" val="2448825848"/>
      </p:ext>
    </p:extLst>
  </p:cSld>
  <p:clrMapOvr>
    <a:masterClrMapping/>
  </p:clrMapOvr>
  <p:transition spd="slow">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A69AF-5311-41C2-8DA3-DD24627ABDBC}"/>
              </a:ext>
            </a:extLst>
          </p:cNvPr>
          <p:cNvSpPr>
            <a:spLocks noGrp="1"/>
          </p:cNvSpPr>
          <p:nvPr>
            <p:ph type="title"/>
          </p:nvPr>
        </p:nvSpPr>
        <p:spPr/>
        <p:txBody>
          <a:bodyPr>
            <a:normAutofit/>
          </a:bodyPr>
          <a:lstStyle/>
          <a:p>
            <a:r>
              <a:rPr lang="zh-CN" altLang="en-US" dirty="0"/>
              <a:t>（一）激活离子通道的</a:t>
            </a:r>
            <a:r>
              <a:rPr lang="en-US" altLang="zh-CN" dirty="0"/>
              <a:t>G- </a:t>
            </a:r>
            <a:r>
              <a:rPr lang="zh-CN" altLang="en-US" dirty="0"/>
              <a:t>蛋白偶联受体所介导的信号通路</a:t>
            </a:r>
          </a:p>
        </p:txBody>
      </p:sp>
      <p:pic>
        <p:nvPicPr>
          <p:cNvPr id="4" name="Picture 3" descr="figure 15-15">
            <a:extLst>
              <a:ext uri="{FF2B5EF4-FFF2-40B4-BE49-F238E27FC236}">
                <a16:creationId xmlns:a16="http://schemas.microsoft.com/office/drawing/2014/main" id="{DFA95C56-FED1-4788-BA5B-C8E6533F0F1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47992" y="1940161"/>
            <a:ext cx="4549649" cy="3887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figure_12_37">
            <a:extLst>
              <a:ext uri="{FF2B5EF4-FFF2-40B4-BE49-F238E27FC236}">
                <a16:creationId xmlns:a16="http://schemas.microsoft.com/office/drawing/2014/main" id="{A9D591AA-B397-4D78-A1D4-98A208A82C8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81156" y="1923835"/>
            <a:ext cx="6110844" cy="4007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891454"/>
      </p:ext>
    </p:extLst>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a:extLst>
              <a:ext uri="{FF2B5EF4-FFF2-40B4-BE49-F238E27FC236}">
                <a16:creationId xmlns:a16="http://schemas.microsoft.com/office/drawing/2014/main" id="{C3B291EC-5AB5-4603-ABAD-BB58CD7B68FE}"/>
              </a:ext>
            </a:extLst>
          </p:cNvPr>
          <p:cNvSpPr>
            <a:spLocks noGrp="1"/>
          </p:cNvSpPr>
          <p:nvPr>
            <p:ph type="title"/>
          </p:nvPr>
        </p:nvSpPr>
        <p:spPr/>
        <p:txBody>
          <a:bodyPr>
            <a:normAutofit/>
          </a:bodyPr>
          <a:lstStyle/>
          <a:p>
            <a:r>
              <a:rPr lang="en-US" altLang="zh-CN" sz="2788" dirty="0"/>
              <a:t>1. </a:t>
            </a:r>
            <a:r>
              <a:rPr lang="zh-CN" altLang="en-US" sz="2788" dirty="0"/>
              <a:t>心肌细胞上</a:t>
            </a:r>
            <a:r>
              <a:rPr lang="en-US" altLang="zh-CN" sz="2788" dirty="0"/>
              <a:t>M </a:t>
            </a:r>
            <a:r>
              <a:rPr lang="zh-CN" altLang="en-US" sz="2788" dirty="0"/>
              <a:t>型乙酰胆碱受体激活</a:t>
            </a:r>
            <a:r>
              <a:rPr lang="en-US" altLang="zh-CN" sz="2788" dirty="0"/>
              <a:t>G </a:t>
            </a:r>
            <a:r>
              <a:rPr lang="zh-CN" altLang="en-US" sz="2788" dirty="0"/>
              <a:t>蛋白开启</a:t>
            </a:r>
            <a:r>
              <a:rPr lang="en-US" altLang="zh-CN" sz="2788" dirty="0"/>
              <a:t>K</a:t>
            </a:r>
            <a:r>
              <a:rPr lang="en-US" altLang="zh-CN" sz="2788" baseline="30000" dirty="0"/>
              <a:t>+</a:t>
            </a:r>
            <a:r>
              <a:rPr lang="en-US" altLang="zh-CN" sz="2788" dirty="0"/>
              <a:t> </a:t>
            </a:r>
            <a:r>
              <a:rPr lang="zh-CN" altLang="en-US" sz="2788" dirty="0"/>
              <a:t>通道</a:t>
            </a:r>
          </a:p>
        </p:txBody>
      </p:sp>
      <p:sp>
        <p:nvSpPr>
          <p:cNvPr id="2" name="内容占位符 1">
            <a:extLst>
              <a:ext uri="{FF2B5EF4-FFF2-40B4-BE49-F238E27FC236}">
                <a16:creationId xmlns:a16="http://schemas.microsoft.com/office/drawing/2014/main" id="{ADB1E61C-43C5-4EC9-8934-D80BE56B35A6}"/>
              </a:ext>
            </a:extLst>
          </p:cNvPr>
          <p:cNvSpPr>
            <a:spLocks noGrp="1"/>
          </p:cNvSpPr>
          <p:nvPr>
            <p:ph idx="1"/>
          </p:nvPr>
        </p:nvSpPr>
        <p:spPr/>
        <p:txBody>
          <a:bodyPr>
            <a:normAutofit/>
          </a:bodyPr>
          <a:lstStyle/>
          <a:p>
            <a:pPr>
              <a:lnSpc>
                <a:spcPct val="150000"/>
              </a:lnSpc>
            </a:pPr>
            <a:r>
              <a:rPr lang="en-US" altLang="zh-CN" sz="2000" dirty="0"/>
              <a:t>M- </a:t>
            </a:r>
            <a:r>
              <a:rPr lang="zh-CN" altLang="en-US" sz="2000" dirty="0"/>
              <a:t>型乙酰胆碱受体（</a:t>
            </a:r>
            <a:r>
              <a:rPr lang="en-US" altLang="zh-CN" sz="2000" dirty="0"/>
              <a:t>muscarinic acetylcholine receptors</a:t>
            </a:r>
            <a:r>
              <a:rPr lang="zh-CN" altLang="en-US" sz="2000" dirty="0"/>
              <a:t>）与乙酰胆碱结合后活化，导致</a:t>
            </a:r>
            <a:r>
              <a:rPr lang="en-US" altLang="zh-CN" sz="2000" dirty="0"/>
              <a:t>Gα</a:t>
            </a:r>
            <a:r>
              <a:rPr lang="en-US" altLang="zh-CN" sz="2000" dirty="0" err="1"/>
              <a:t>i</a:t>
            </a:r>
            <a:r>
              <a:rPr lang="en-US" altLang="zh-CN" sz="2000" dirty="0"/>
              <a:t>- </a:t>
            </a:r>
            <a:r>
              <a:rPr lang="zh-CN" altLang="en-US" sz="2000" dirty="0"/>
              <a:t>亚基结合的</a:t>
            </a:r>
            <a:r>
              <a:rPr lang="en-US" altLang="zh-CN" sz="2000" dirty="0"/>
              <a:t>GDP </a:t>
            </a:r>
            <a:r>
              <a:rPr lang="zh-CN" altLang="en-US" sz="2000" dirty="0"/>
              <a:t>被</a:t>
            </a:r>
            <a:r>
              <a:rPr lang="en-US" altLang="zh-CN" sz="2000" dirty="0"/>
              <a:t>GTP </a:t>
            </a:r>
            <a:r>
              <a:rPr lang="zh-CN" altLang="en-US" sz="2000" dirty="0"/>
              <a:t>取代，引发三聚体</a:t>
            </a:r>
            <a:r>
              <a:rPr lang="en-US" altLang="zh-CN" sz="2000" dirty="0"/>
              <a:t>Gi </a:t>
            </a:r>
            <a:r>
              <a:rPr lang="zh-CN" altLang="en-US" sz="2000" dirty="0"/>
              <a:t>蛋白解离，</a:t>
            </a:r>
            <a:r>
              <a:rPr lang="en-US" altLang="zh-CN" sz="2000" dirty="0"/>
              <a:t>Gβγ</a:t>
            </a:r>
            <a:r>
              <a:rPr lang="zh-CN" altLang="en-US" sz="2000" dirty="0"/>
              <a:t>亚基释放，诱发心肌细胞质膜上相关的效应器</a:t>
            </a:r>
            <a:r>
              <a:rPr lang="en-US" altLang="zh-CN" sz="2000" dirty="0"/>
              <a:t>K</a:t>
            </a:r>
            <a:r>
              <a:rPr lang="en-US" altLang="zh-CN" sz="2000" baseline="30000" dirty="0"/>
              <a:t>+</a:t>
            </a:r>
            <a:r>
              <a:rPr lang="en-US" altLang="zh-CN" sz="2000" dirty="0"/>
              <a:t> </a:t>
            </a:r>
            <a:r>
              <a:rPr lang="zh-CN" altLang="en-US" sz="2000" dirty="0"/>
              <a:t>通道开启，引发细胞内</a:t>
            </a:r>
            <a:r>
              <a:rPr lang="en-US" altLang="zh-CN" sz="2000" dirty="0"/>
              <a:t>K</a:t>
            </a:r>
            <a:r>
              <a:rPr lang="en-US" altLang="zh-CN" sz="2000" baseline="30000" dirty="0"/>
              <a:t>+</a:t>
            </a:r>
            <a:r>
              <a:rPr lang="en-US" altLang="zh-CN" sz="2000" dirty="0"/>
              <a:t> </a:t>
            </a:r>
            <a:r>
              <a:rPr lang="zh-CN" altLang="en-US" sz="2000" dirty="0"/>
              <a:t>外流，从而导致细胞膜超极化（</a:t>
            </a:r>
            <a:r>
              <a:rPr lang="en-US" altLang="zh-CN" sz="2000" dirty="0"/>
              <a:t>hyperpolarization</a:t>
            </a:r>
            <a:r>
              <a:rPr lang="zh-CN" altLang="en-US" sz="2000" dirty="0"/>
              <a:t>）</a:t>
            </a:r>
          </a:p>
        </p:txBody>
      </p:sp>
      <p:pic>
        <p:nvPicPr>
          <p:cNvPr id="5" name="图片 4" descr="11-12">
            <a:extLst>
              <a:ext uri="{FF2B5EF4-FFF2-40B4-BE49-F238E27FC236}">
                <a16:creationId xmlns:a16="http://schemas.microsoft.com/office/drawing/2014/main" id="{DE549598-41B2-4CD9-B9CA-1212E622F843}"/>
              </a:ext>
            </a:extLst>
          </p:cNvPr>
          <p:cNvPicPr>
            <a:picLocks noGrp="1" noChangeAspect="1"/>
          </p:cNvPicPr>
          <p:nvPr isPhoto="1"/>
        </p:nvPicPr>
        <p:blipFill>
          <a:blip r:embed="rId3" cstate="screen">
            <a:lum/>
            <a:extLst>
              <a:ext uri="{28A0092B-C50C-407E-A947-70E740481C1C}">
                <a14:useLocalDpi xmlns:a14="http://schemas.microsoft.com/office/drawing/2010/main"/>
              </a:ext>
            </a:extLst>
          </a:blip>
          <a:stretch>
            <a:fillRect/>
          </a:stretch>
        </p:blipFill>
        <p:spPr>
          <a:xfrm>
            <a:off x="822876" y="3055576"/>
            <a:ext cx="10546248" cy="2700000"/>
          </a:xfrm>
          <a:prstGeom prst="rect">
            <a:avLst/>
          </a:prstGeom>
        </p:spPr>
      </p:pic>
      <p:sp>
        <p:nvSpPr>
          <p:cNvPr id="6" name="矩形 5">
            <a:extLst>
              <a:ext uri="{FF2B5EF4-FFF2-40B4-BE49-F238E27FC236}">
                <a16:creationId xmlns:a16="http://schemas.microsoft.com/office/drawing/2014/main" id="{F0A65418-6A58-4AC7-81E2-7F5A4FB75F3D}"/>
              </a:ext>
            </a:extLst>
          </p:cNvPr>
          <p:cNvSpPr/>
          <p:nvPr/>
        </p:nvSpPr>
        <p:spPr>
          <a:xfrm>
            <a:off x="0" y="5873084"/>
            <a:ext cx="12192000" cy="981038"/>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11-12 </a:t>
            </a:r>
            <a:r>
              <a:rPr lang="zh-CN" altLang="en-US" sz="1600" b="1" dirty="0">
                <a:solidFill>
                  <a:srgbClr val="0033CC"/>
                </a:solidFill>
                <a:latin typeface="Arial" panose="020B0604020202020204" pitchFamily="34" charset="0"/>
                <a:ea typeface="微软雅黑" panose="020B0503020204020204" pitchFamily="34" charset="-122"/>
              </a:rPr>
              <a:t>心肌细胞上 </a:t>
            </a:r>
            <a:r>
              <a:rPr lang="en-US" altLang="zh-CN" sz="1600" b="1" dirty="0">
                <a:solidFill>
                  <a:srgbClr val="0033CC"/>
                </a:solidFill>
                <a:latin typeface="Arial" panose="020B0604020202020204" pitchFamily="34" charset="0"/>
                <a:ea typeface="微软雅黑" panose="020B0503020204020204" pitchFamily="34" charset="-122"/>
              </a:rPr>
              <a:t>M- </a:t>
            </a:r>
            <a:r>
              <a:rPr lang="zh-CN" altLang="en-US" sz="1600" b="1" dirty="0">
                <a:solidFill>
                  <a:srgbClr val="0033CC"/>
                </a:solidFill>
                <a:latin typeface="Arial" panose="020B0604020202020204" pitchFamily="34" charset="0"/>
                <a:ea typeface="微软雅黑" panose="020B0503020204020204" pitchFamily="34" charset="-122"/>
              </a:rPr>
              <a:t>型乙酰胆碱受体的活化与效应器</a:t>
            </a:r>
            <a:r>
              <a:rPr lang="en-US" altLang="zh-CN" sz="1600" b="1" dirty="0">
                <a:solidFill>
                  <a:srgbClr val="0033CC"/>
                </a:solidFill>
                <a:latin typeface="Arial" panose="020B0604020202020204" pitchFamily="34" charset="0"/>
                <a:ea typeface="微软雅黑" panose="020B0503020204020204" pitchFamily="34" charset="-122"/>
              </a:rPr>
              <a:t>K+ </a:t>
            </a:r>
            <a:r>
              <a:rPr lang="zh-CN" altLang="en-US" sz="1600" b="1" dirty="0">
                <a:solidFill>
                  <a:srgbClr val="0033CC"/>
                </a:solidFill>
                <a:latin typeface="Arial" panose="020B0604020202020204" pitchFamily="34" charset="0"/>
                <a:ea typeface="微软雅黑" panose="020B0503020204020204" pitchFamily="34" charset="-122"/>
              </a:rPr>
              <a:t>通道的开启的工作模型</a:t>
            </a:r>
            <a:endParaRPr lang="en-US" altLang="zh-CN" sz="1600" b="1" dirty="0">
              <a:solidFill>
                <a:srgbClr val="0033CC"/>
              </a:solidFill>
              <a:latin typeface="Arial" panose="020B0604020202020204" pitchFamily="34" charset="0"/>
              <a:ea typeface="微软雅黑" panose="020B0503020204020204" pitchFamily="34" charset="-122"/>
            </a:endParaRPr>
          </a:p>
          <a:p>
            <a:pPr algn="ctr">
              <a:lnSpc>
                <a:spcPts val="2400"/>
              </a:lnSpc>
            </a:pPr>
            <a:r>
              <a:rPr lang="zh-CN" altLang="en-US" sz="1400" dirty="0">
                <a:latin typeface="Arial" panose="020B0604020202020204" pitchFamily="34" charset="0"/>
                <a:ea typeface="微软雅黑" panose="020B0503020204020204" pitchFamily="34" charset="-122"/>
              </a:rPr>
              <a:t>这类受体通过三聚体</a:t>
            </a:r>
            <a:r>
              <a:rPr lang="en-US" altLang="zh-CN" sz="1400" dirty="0">
                <a:latin typeface="Arial" panose="020B0604020202020204" pitchFamily="34" charset="0"/>
                <a:ea typeface="微软雅黑" panose="020B0503020204020204" pitchFamily="34" charset="-122"/>
              </a:rPr>
              <a:t>Gi </a:t>
            </a:r>
            <a:r>
              <a:rPr lang="zh-CN" altLang="en-US" sz="1400" dirty="0">
                <a:latin typeface="Arial" panose="020B0604020202020204" pitchFamily="34" charset="0"/>
                <a:ea typeface="微软雅黑" panose="020B0503020204020204" pitchFamily="34" charset="-122"/>
              </a:rPr>
              <a:t>蛋白与</a:t>
            </a:r>
            <a:r>
              <a:rPr lang="en-US" altLang="zh-CN" sz="1400" dirty="0">
                <a:latin typeface="Arial" panose="020B0604020202020204" pitchFamily="34" charset="0"/>
                <a:ea typeface="微软雅黑" panose="020B0503020204020204" pitchFamily="34" charset="-122"/>
              </a:rPr>
              <a:t>K+ </a:t>
            </a:r>
            <a:r>
              <a:rPr lang="zh-CN" altLang="en-US" sz="1400" dirty="0">
                <a:latin typeface="Arial" panose="020B0604020202020204" pitchFamily="34" charset="0"/>
                <a:ea typeface="微软雅黑" panose="020B0503020204020204" pitchFamily="34" charset="-122"/>
              </a:rPr>
              <a:t>通道相联系，乙酰胆碱的结合以常见的方式引发</a:t>
            </a:r>
            <a:r>
              <a:rPr lang="en-US" altLang="zh-CN" sz="1400" dirty="0">
                <a:latin typeface="Arial" panose="020B0604020202020204" pitchFamily="34" charset="0"/>
                <a:ea typeface="微软雅黑" panose="020B0503020204020204" pitchFamily="34" charset="-122"/>
              </a:rPr>
              <a:t>Giα </a:t>
            </a:r>
            <a:r>
              <a:rPr lang="zh-CN" altLang="en-US" sz="1400" dirty="0">
                <a:latin typeface="Arial" panose="020B0604020202020204" pitchFamily="34" charset="0"/>
                <a:ea typeface="微软雅黑" panose="020B0503020204020204" pitchFamily="34" charset="-122"/>
              </a:rPr>
              <a:t>亚基活化并与</a:t>
            </a:r>
            <a:r>
              <a:rPr lang="en-US" altLang="zh-CN" sz="1400" dirty="0">
                <a:latin typeface="Arial" panose="020B0604020202020204" pitchFamily="34" charset="0"/>
                <a:ea typeface="微软雅黑" panose="020B0503020204020204" pitchFamily="34" charset="-122"/>
              </a:rPr>
              <a:t>Gβγ </a:t>
            </a:r>
            <a:r>
              <a:rPr lang="zh-CN" altLang="en-US" sz="1400" dirty="0">
                <a:latin typeface="Arial" panose="020B0604020202020204" pitchFamily="34" charset="0"/>
                <a:ea typeface="微软雅黑" panose="020B0503020204020204" pitchFamily="34" charset="-122"/>
              </a:rPr>
              <a:t>解离。在本例中，释放的</a:t>
            </a:r>
            <a:r>
              <a:rPr lang="en-US" altLang="zh-CN" sz="1400" dirty="0">
                <a:latin typeface="Arial" panose="020B0604020202020204" pitchFamily="34" charset="0"/>
                <a:ea typeface="微软雅黑" panose="020B0503020204020204" pitchFamily="34" charset="-122"/>
              </a:rPr>
              <a:t>Gβγ</a:t>
            </a:r>
            <a:r>
              <a:rPr lang="zh-CN" altLang="en-US" sz="1400" dirty="0">
                <a:latin typeface="Arial" panose="020B0604020202020204" pitchFamily="34" charset="0"/>
                <a:ea typeface="微软雅黑" panose="020B0503020204020204" pitchFamily="34" charset="-122"/>
              </a:rPr>
              <a:t>亚基（而不是</a:t>
            </a:r>
            <a:r>
              <a:rPr lang="en-US" altLang="zh-CN" sz="1400" dirty="0">
                <a:latin typeface="Arial" panose="020B0604020202020204" pitchFamily="34" charset="0"/>
                <a:ea typeface="微软雅黑" panose="020B0503020204020204" pitchFamily="34" charset="-122"/>
              </a:rPr>
              <a:t>Giα-GTP</a:t>
            </a:r>
            <a:r>
              <a:rPr lang="zh-CN" altLang="en-US" sz="1400" dirty="0">
                <a:latin typeface="Arial" panose="020B0604020202020204" pitchFamily="34" charset="0"/>
                <a:ea typeface="微软雅黑" panose="020B0503020204020204" pitchFamily="34" charset="-122"/>
              </a:rPr>
              <a:t>）结合并打开</a:t>
            </a:r>
            <a:r>
              <a:rPr lang="en-US" altLang="zh-CN" sz="1400" dirty="0">
                <a:latin typeface="Arial" panose="020B0604020202020204" pitchFamily="34" charset="0"/>
                <a:ea typeface="微软雅黑" panose="020B0503020204020204" pitchFamily="34" charset="-122"/>
              </a:rPr>
              <a:t>K+ </a:t>
            </a:r>
            <a:r>
              <a:rPr lang="zh-CN" altLang="en-US" sz="1400" dirty="0">
                <a:latin typeface="Arial" panose="020B0604020202020204" pitchFamily="34" charset="0"/>
                <a:ea typeface="微软雅黑" panose="020B0503020204020204" pitchFamily="34" charset="-122"/>
              </a:rPr>
              <a:t>通道，</a:t>
            </a:r>
            <a:r>
              <a:rPr lang="en-US" altLang="zh-CN" sz="1400" dirty="0">
                <a:latin typeface="Arial" panose="020B0604020202020204" pitchFamily="34" charset="0"/>
                <a:ea typeface="微软雅黑" panose="020B0503020204020204" pitchFamily="34" charset="-122"/>
              </a:rPr>
              <a:t>K+ </a:t>
            </a:r>
            <a:r>
              <a:rPr lang="zh-CN" altLang="en-US" sz="1400" dirty="0">
                <a:latin typeface="Arial" panose="020B0604020202020204" pitchFamily="34" charset="0"/>
                <a:ea typeface="微软雅黑" panose="020B0503020204020204" pitchFamily="34" charset="-122"/>
              </a:rPr>
              <a:t>通透性增加，使膜超极化，降低心肌细胞收缩频率。当与</a:t>
            </a:r>
            <a:r>
              <a:rPr lang="en-US" altLang="zh-CN" sz="1400" dirty="0">
                <a:latin typeface="Arial" panose="020B0604020202020204" pitchFamily="34" charset="0"/>
                <a:ea typeface="微软雅黑" panose="020B0503020204020204" pitchFamily="34" charset="-122"/>
              </a:rPr>
              <a:t>Giα </a:t>
            </a:r>
            <a:r>
              <a:rPr lang="zh-CN" altLang="en-US" sz="1400" dirty="0">
                <a:latin typeface="Arial" panose="020B0604020202020204" pitchFamily="34" charset="0"/>
                <a:ea typeface="微软雅黑" panose="020B0503020204020204" pitchFamily="34" charset="-122"/>
              </a:rPr>
              <a:t>结合的</a:t>
            </a:r>
            <a:r>
              <a:rPr lang="en-US" altLang="zh-CN" sz="1400" dirty="0">
                <a:latin typeface="Arial" panose="020B0604020202020204" pitchFamily="34" charset="0"/>
                <a:ea typeface="微软雅黑" panose="020B0503020204020204" pitchFamily="34" charset="-122"/>
              </a:rPr>
              <a:t>GTP </a:t>
            </a:r>
            <a:r>
              <a:rPr lang="zh-CN" altLang="en-US" sz="1400" dirty="0">
                <a:latin typeface="Arial" panose="020B0604020202020204" pitchFamily="34" charset="0"/>
                <a:ea typeface="微软雅黑" panose="020B0503020204020204" pitchFamily="34" charset="-122"/>
              </a:rPr>
              <a:t>水解形成</a:t>
            </a:r>
            <a:r>
              <a:rPr lang="en-US" altLang="zh-CN" sz="1400" dirty="0">
                <a:latin typeface="Arial" panose="020B0604020202020204" pitchFamily="34" charset="0"/>
                <a:ea typeface="微软雅黑" panose="020B0503020204020204" pitchFamily="34" charset="-122"/>
              </a:rPr>
              <a:t>GDP</a:t>
            </a:r>
            <a:r>
              <a:rPr lang="zh-CN" altLang="en-US" sz="1400" dirty="0">
                <a:latin typeface="Arial" panose="020B0604020202020204" pitchFamily="34" charset="0"/>
                <a:ea typeface="微软雅黑" panose="020B0503020204020204" pitchFamily="34" charset="-122"/>
              </a:rPr>
              <a:t>时，</a:t>
            </a:r>
            <a:r>
              <a:rPr lang="en-US" altLang="zh-CN" sz="1400" dirty="0">
                <a:latin typeface="Arial" panose="020B0604020202020204" pitchFamily="34" charset="0"/>
                <a:ea typeface="微软雅黑" panose="020B0503020204020204" pitchFamily="34" charset="-122"/>
              </a:rPr>
              <a:t>Giα-GDP </a:t>
            </a:r>
            <a:r>
              <a:rPr lang="zh-CN" altLang="en-US" sz="1400" dirty="0">
                <a:latin typeface="Arial" panose="020B0604020202020204" pitchFamily="34" charset="0"/>
                <a:ea typeface="微软雅黑" panose="020B0503020204020204" pitchFamily="34" charset="-122"/>
              </a:rPr>
              <a:t>重新与</a:t>
            </a:r>
            <a:r>
              <a:rPr lang="en-US" altLang="zh-CN" sz="1400" dirty="0">
                <a:latin typeface="Arial" panose="020B0604020202020204" pitchFamily="34" charset="0"/>
                <a:ea typeface="微软雅黑" panose="020B0503020204020204" pitchFamily="34" charset="-122"/>
              </a:rPr>
              <a:t>Gβγ</a:t>
            </a:r>
            <a:endParaRPr lang="zh-CN" altLang="en-US" sz="1600" b="1" dirty="0">
              <a:solidFill>
                <a:srgbClr val="0033CC"/>
              </a:solidFill>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969935794"/>
      </p:ext>
    </p:extLst>
  </p:cSld>
  <p:clrMapOvr>
    <a:masterClrMapping/>
  </p:clrMapOvr>
  <p:transition spd="slow">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2" name="Picture 2" descr="figure 15-18">
            <a:extLst>
              <a:ext uri="{FF2B5EF4-FFF2-40B4-BE49-F238E27FC236}">
                <a16:creationId xmlns:a16="http://schemas.microsoft.com/office/drawing/2014/main" id="{751A4407-9740-4B54-99DA-AE7610535C3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289147" y="942434"/>
            <a:ext cx="9760680" cy="5900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253" name="Rectangle 1">
            <a:extLst>
              <a:ext uri="{FF2B5EF4-FFF2-40B4-BE49-F238E27FC236}">
                <a16:creationId xmlns:a16="http://schemas.microsoft.com/office/drawing/2014/main" id="{0E2E7D09-AFA1-4D5A-84A6-A555F91A3791}"/>
              </a:ext>
            </a:extLst>
          </p:cNvPr>
          <p:cNvSpPr>
            <a:spLocks noChangeArrowheads="1"/>
          </p:cNvSpPr>
          <p:nvPr/>
        </p:nvSpPr>
        <p:spPr bwMode="auto">
          <a:xfrm>
            <a:off x="529634" y="4093968"/>
            <a:ext cx="7885946" cy="196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eaLnBrk="1" hangingPunct="1">
              <a:lnSpc>
                <a:spcPct val="130000"/>
              </a:lnSpc>
              <a:buFontTx/>
              <a:buNone/>
            </a:pPr>
            <a:r>
              <a:rPr lang="zh-CN" altLang="en-US" sz="2000" b="1" dirty="0">
                <a:solidFill>
                  <a:srgbClr val="0033CC"/>
                </a:solidFill>
                <a:ea typeface="微软雅黑" panose="020B0503020204020204" pitchFamily="34" charset="-122"/>
              </a:rPr>
              <a:t>视紫红质为</a:t>
            </a:r>
            <a:r>
              <a:rPr lang="en-US" altLang="zh-CN" sz="2000" b="1" dirty="0">
                <a:solidFill>
                  <a:srgbClr val="0033CC"/>
                </a:solidFill>
                <a:ea typeface="微软雅黑" panose="020B0503020204020204" pitchFamily="34" charset="-122"/>
              </a:rPr>
              <a:t>7</a:t>
            </a:r>
            <a:r>
              <a:rPr lang="zh-CN" altLang="en-US" sz="2000" b="1" dirty="0">
                <a:solidFill>
                  <a:srgbClr val="0033CC"/>
                </a:solidFill>
                <a:ea typeface="微软雅黑" panose="020B0503020204020204" pitchFamily="34" charset="-122"/>
              </a:rPr>
              <a:t>次跨膜蛋白，由视蛋白和视黄醛组成</a:t>
            </a:r>
          </a:p>
          <a:p>
            <a:pPr eaLnBrk="1" hangingPunct="1">
              <a:lnSpc>
                <a:spcPct val="160000"/>
              </a:lnSpc>
              <a:buFontTx/>
              <a:buNone/>
            </a:pPr>
            <a:r>
              <a:rPr lang="zh-CN" altLang="en-US" sz="2000" b="1" dirty="0">
                <a:solidFill>
                  <a:srgbClr val="0033CC"/>
                </a:solidFill>
                <a:ea typeface="微软雅黑" panose="020B0503020204020204" pitchFamily="34" charset="-122"/>
              </a:rPr>
              <a:t>光信号→</a:t>
            </a:r>
            <a:r>
              <a:rPr lang="en-US" altLang="zh-CN" sz="2000" b="1" dirty="0">
                <a:solidFill>
                  <a:srgbClr val="0033CC"/>
                </a:solidFill>
                <a:ea typeface="微软雅黑" panose="020B0503020204020204" pitchFamily="34" charset="-122"/>
              </a:rPr>
              <a:t>Rh</a:t>
            </a:r>
            <a:r>
              <a:rPr lang="zh-CN" altLang="en-US" sz="2000" b="1" dirty="0">
                <a:solidFill>
                  <a:srgbClr val="0033CC"/>
                </a:solidFill>
                <a:ea typeface="微软雅黑" panose="020B0503020204020204" pitchFamily="34" charset="-122"/>
              </a:rPr>
              <a:t>激活→</a:t>
            </a:r>
            <a:r>
              <a:rPr lang="en-US" altLang="zh-CN" sz="2000" b="1" dirty="0">
                <a:solidFill>
                  <a:srgbClr val="0033CC"/>
                </a:solidFill>
                <a:ea typeface="微软雅黑" panose="020B0503020204020204" pitchFamily="34" charset="-122"/>
              </a:rPr>
              <a:t>Gt</a:t>
            </a:r>
            <a:r>
              <a:rPr lang="zh-CN" altLang="en-US" sz="2000" b="1" dirty="0">
                <a:solidFill>
                  <a:srgbClr val="0033CC"/>
                </a:solidFill>
                <a:ea typeface="微软雅黑" panose="020B0503020204020204" pitchFamily="34" charset="-122"/>
              </a:rPr>
              <a:t>活化→</a:t>
            </a:r>
            <a:r>
              <a:rPr lang="en-US" altLang="zh-CN" sz="2000" b="1" dirty="0">
                <a:solidFill>
                  <a:srgbClr val="0033CC"/>
                </a:solidFill>
                <a:ea typeface="微软雅黑" panose="020B0503020204020204" pitchFamily="34" charset="-122"/>
              </a:rPr>
              <a:t>cGMP</a:t>
            </a:r>
            <a:r>
              <a:rPr lang="zh-CN" altLang="en-US" sz="2000" b="1" dirty="0">
                <a:solidFill>
                  <a:srgbClr val="0033CC"/>
                </a:solidFill>
                <a:ea typeface="微软雅黑" panose="020B0503020204020204" pitchFamily="34" charset="-122"/>
              </a:rPr>
              <a:t>磷酸二酯酶激活→胞内</a:t>
            </a:r>
            <a:r>
              <a:rPr lang="en-US" altLang="zh-CN" sz="2000" b="1" dirty="0">
                <a:solidFill>
                  <a:srgbClr val="0033CC"/>
                </a:solidFill>
                <a:ea typeface="微软雅黑" panose="020B0503020204020204" pitchFamily="34" charset="-122"/>
              </a:rPr>
              <a:t>cGMP</a:t>
            </a:r>
            <a:r>
              <a:rPr lang="zh-CN" altLang="en-US" sz="2000" b="1" dirty="0">
                <a:solidFill>
                  <a:srgbClr val="0033CC"/>
                </a:solidFill>
                <a:ea typeface="微软雅黑" panose="020B0503020204020204" pitchFamily="34" charset="-122"/>
              </a:rPr>
              <a:t>减少→</a:t>
            </a:r>
            <a:r>
              <a:rPr lang="en-US" altLang="zh-CN" sz="2000" b="1" dirty="0">
                <a:solidFill>
                  <a:srgbClr val="0033CC"/>
                </a:solidFill>
                <a:ea typeface="微软雅黑" panose="020B0503020204020204" pitchFamily="34" charset="-122"/>
              </a:rPr>
              <a:t>Na+</a:t>
            </a:r>
            <a:r>
              <a:rPr lang="zh-CN" altLang="en-US" sz="2000" b="1" dirty="0">
                <a:solidFill>
                  <a:srgbClr val="0033CC"/>
                </a:solidFill>
                <a:ea typeface="微软雅黑" panose="020B0503020204020204" pitchFamily="34" charset="-122"/>
              </a:rPr>
              <a:t>离子通道关闭→离子浓度下降→膜超极化→神经递质释放减少→视觉反应</a:t>
            </a:r>
          </a:p>
        </p:txBody>
      </p:sp>
      <p:sp>
        <p:nvSpPr>
          <p:cNvPr id="3" name="标题 2">
            <a:extLst>
              <a:ext uri="{FF2B5EF4-FFF2-40B4-BE49-F238E27FC236}">
                <a16:creationId xmlns:a16="http://schemas.microsoft.com/office/drawing/2014/main" id="{421CD1D9-37F5-4808-B1A8-05DAE1FE8144}"/>
              </a:ext>
            </a:extLst>
          </p:cNvPr>
          <p:cNvSpPr>
            <a:spLocks noGrp="1"/>
          </p:cNvSpPr>
          <p:nvPr>
            <p:ph type="title"/>
          </p:nvPr>
        </p:nvSpPr>
        <p:spPr/>
        <p:txBody>
          <a:bodyPr/>
          <a:lstStyle/>
          <a:p>
            <a:r>
              <a:rPr lang="en-US" altLang="zh-CN" dirty="0"/>
              <a:t>2. </a:t>
            </a:r>
            <a:r>
              <a:rPr lang="zh-CN" altLang="en-US" dirty="0"/>
              <a:t>激活</a:t>
            </a:r>
            <a:r>
              <a:rPr lang="en-US" altLang="zh-CN" dirty="0"/>
              <a:t>Gt </a:t>
            </a:r>
            <a:r>
              <a:rPr lang="zh-CN" altLang="en-US" dirty="0"/>
              <a:t>蛋白偶联的光敏感受体诱发</a:t>
            </a:r>
            <a:r>
              <a:rPr lang="en-US" altLang="zh-CN" dirty="0"/>
              <a:t>cGMP</a:t>
            </a:r>
            <a:r>
              <a:rPr lang="zh-CN" altLang="en-US" dirty="0"/>
              <a:t>门控阳离子通道的关闭</a:t>
            </a:r>
          </a:p>
        </p:txBody>
      </p:sp>
    </p:spTree>
    <p:extLst>
      <p:ext uri="{BB962C8B-B14F-4D97-AF65-F5344CB8AC3E}">
        <p14:creationId xmlns:p14="http://schemas.microsoft.com/office/powerpoint/2010/main" val="3956082764"/>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712910-2B01-4592-9D4C-4DBC82E05576}"/>
              </a:ext>
            </a:extLst>
          </p:cNvPr>
          <p:cNvSpPr>
            <a:spLocks noGrp="1"/>
          </p:cNvSpPr>
          <p:nvPr>
            <p:ph type="title"/>
          </p:nvPr>
        </p:nvSpPr>
        <p:spPr/>
        <p:txBody>
          <a:bodyPr/>
          <a:lstStyle/>
          <a:p>
            <a:r>
              <a:rPr lang="zh-CN" altLang="en-US" dirty="0"/>
              <a:t>一、细胞通信（</a:t>
            </a:r>
            <a:r>
              <a:rPr lang="en-US" altLang="zh-CN" dirty="0"/>
              <a:t>cell communication</a:t>
            </a:r>
            <a:r>
              <a:rPr lang="zh-CN" altLang="en-US" dirty="0"/>
              <a:t>）</a:t>
            </a:r>
          </a:p>
        </p:txBody>
      </p:sp>
      <p:sp>
        <p:nvSpPr>
          <p:cNvPr id="3" name="内容占位符 2">
            <a:extLst>
              <a:ext uri="{FF2B5EF4-FFF2-40B4-BE49-F238E27FC236}">
                <a16:creationId xmlns:a16="http://schemas.microsoft.com/office/drawing/2014/main" id="{38F6A4A9-4C65-4D4E-8909-A6305DA51857}"/>
              </a:ext>
            </a:extLst>
          </p:cNvPr>
          <p:cNvSpPr>
            <a:spLocks noGrp="1"/>
          </p:cNvSpPr>
          <p:nvPr>
            <p:ph idx="1"/>
          </p:nvPr>
        </p:nvSpPr>
        <p:spPr/>
        <p:txBody>
          <a:bodyPr>
            <a:normAutofit/>
          </a:bodyPr>
          <a:lstStyle/>
          <a:p>
            <a:pPr>
              <a:lnSpc>
                <a:spcPts val="3000"/>
              </a:lnSpc>
            </a:pPr>
            <a:r>
              <a:rPr lang="zh-CN" altLang="en-US" sz="2000" b="1" dirty="0">
                <a:solidFill>
                  <a:srgbClr val="0033CC"/>
                </a:solidFill>
              </a:rPr>
              <a:t>细胞通信（</a:t>
            </a:r>
            <a:r>
              <a:rPr lang="en-US" altLang="zh-CN" sz="2000" b="1" dirty="0">
                <a:solidFill>
                  <a:srgbClr val="0033CC"/>
                </a:solidFill>
              </a:rPr>
              <a:t>cell communication</a:t>
            </a:r>
            <a:r>
              <a:rPr lang="zh-CN" altLang="en-US" sz="2000" b="1" dirty="0">
                <a:solidFill>
                  <a:srgbClr val="0033CC"/>
                </a:solidFill>
              </a:rPr>
              <a:t>）</a:t>
            </a:r>
            <a:r>
              <a:rPr lang="zh-CN" altLang="en-US" sz="2000" dirty="0"/>
              <a:t>：指细胞产生的胞外信号与靶细胞表面相应的受体结合，引发受体构象改变而激活，进而导致细胞内信号转导通路建立，最终调节靶细胞的代谢、结构功能或基因表达，并表现为靶细胞整体的生物学效应</a:t>
            </a:r>
            <a:endParaRPr lang="en-US" altLang="zh-CN" sz="2000" dirty="0"/>
          </a:p>
          <a:p>
            <a:pPr>
              <a:lnSpc>
                <a:spcPts val="3000"/>
              </a:lnSpc>
            </a:pPr>
            <a:r>
              <a:rPr lang="zh-CN" altLang="en-US" sz="2000" dirty="0"/>
              <a:t>细胞通信可概括为</a:t>
            </a:r>
            <a:r>
              <a:rPr lang="en-US" altLang="zh-CN" sz="2000" b="1" dirty="0">
                <a:solidFill>
                  <a:srgbClr val="0033CC"/>
                </a:solidFill>
              </a:rPr>
              <a:t>3 </a:t>
            </a:r>
            <a:r>
              <a:rPr lang="zh-CN" altLang="en-US" sz="2000" b="1" dirty="0">
                <a:solidFill>
                  <a:srgbClr val="0033CC"/>
                </a:solidFill>
              </a:rPr>
              <a:t>种类型</a:t>
            </a:r>
            <a:endParaRPr lang="en-US" altLang="zh-CN" sz="2000" b="1" dirty="0">
              <a:solidFill>
                <a:srgbClr val="0033CC"/>
              </a:solidFill>
            </a:endParaRPr>
          </a:p>
          <a:p>
            <a:pPr lvl="1">
              <a:lnSpc>
                <a:spcPts val="3000"/>
              </a:lnSpc>
              <a:buFont typeface="Arial" panose="020B0604020202020204" pitchFamily="34" charset="0"/>
              <a:buChar char="−"/>
            </a:pPr>
            <a:r>
              <a:rPr lang="zh-CN" altLang="en-US" sz="1800" dirty="0"/>
              <a:t>信号细胞通过分泌胞外化学信号进行细胞间通信</a:t>
            </a:r>
          </a:p>
          <a:p>
            <a:pPr lvl="1">
              <a:lnSpc>
                <a:spcPts val="3000"/>
              </a:lnSpc>
              <a:buFont typeface="Arial" panose="020B0604020202020204" pitchFamily="34" charset="0"/>
              <a:buChar char="−"/>
            </a:pPr>
            <a:r>
              <a:rPr lang="zh-CN" altLang="en-US" sz="1800" dirty="0"/>
              <a:t>细胞间接触性依赖的通讯（</a:t>
            </a:r>
            <a:r>
              <a:rPr lang="en-US" altLang="zh-CN" sz="1800" dirty="0"/>
              <a:t>contact-dependent signaling</a:t>
            </a:r>
            <a:r>
              <a:rPr lang="zh-CN" altLang="en-US" sz="1800" dirty="0"/>
              <a:t>）</a:t>
            </a:r>
          </a:p>
          <a:p>
            <a:pPr lvl="1">
              <a:lnSpc>
                <a:spcPts val="3000"/>
              </a:lnSpc>
              <a:buFont typeface="Arial" panose="020B0604020202020204" pitchFamily="34" charset="0"/>
              <a:buChar char="−"/>
            </a:pPr>
            <a:r>
              <a:rPr lang="zh-CN" altLang="en-US" sz="1800" dirty="0"/>
              <a:t>动物相邻细胞间形成间隙连接（</a:t>
            </a:r>
            <a:r>
              <a:rPr lang="en-US" altLang="zh-CN" sz="1800" dirty="0"/>
              <a:t>gap junction</a:t>
            </a:r>
            <a:r>
              <a:rPr lang="zh-CN" altLang="en-US" sz="1800" dirty="0"/>
              <a:t>）、植物细胞间通过胞间连丝（</a:t>
            </a:r>
            <a:r>
              <a:rPr lang="en-US" altLang="zh-CN" sz="1800" dirty="0"/>
              <a:t>plasmodesma</a:t>
            </a:r>
            <a:r>
              <a:rPr lang="zh-CN" altLang="en-US" sz="1800" dirty="0"/>
              <a:t>）</a:t>
            </a:r>
          </a:p>
          <a:p>
            <a:pPr>
              <a:lnSpc>
                <a:spcPts val="3000"/>
              </a:lnSpc>
            </a:pPr>
            <a:endParaRPr lang="en-US" altLang="zh-CN" sz="2000" dirty="0"/>
          </a:p>
        </p:txBody>
      </p:sp>
      <p:grpSp>
        <p:nvGrpSpPr>
          <p:cNvPr id="4" name="组合 8">
            <a:extLst>
              <a:ext uri="{FF2B5EF4-FFF2-40B4-BE49-F238E27FC236}">
                <a16:creationId xmlns:a16="http://schemas.microsoft.com/office/drawing/2014/main" id="{83D724A0-C7DC-4BB2-A3E1-BDE501D76203}"/>
              </a:ext>
            </a:extLst>
          </p:cNvPr>
          <p:cNvGrpSpPr>
            <a:grpSpLocks/>
          </p:cNvGrpSpPr>
          <p:nvPr/>
        </p:nvGrpSpPr>
        <p:grpSpPr bwMode="auto">
          <a:xfrm>
            <a:off x="1528763" y="4495804"/>
            <a:ext cx="9134475" cy="2159000"/>
            <a:chOff x="10235" y="3831918"/>
            <a:chExt cx="9133765" cy="2160000"/>
          </a:xfrm>
        </p:grpSpPr>
        <p:pic>
          <p:nvPicPr>
            <p:cNvPr id="5" name="图片 4">
              <a:extLst>
                <a:ext uri="{FF2B5EF4-FFF2-40B4-BE49-F238E27FC236}">
                  <a16:creationId xmlns:a16="http://schemas.microsoft.com/office/drawing/2014/main" id="{69DA2BCC-474D-4CBF-A795-EB332E084346}"/>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848835" y="3831918"/>
              <a:ext cx="3295165" cy="21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figure 15-04a">
              <a:extLst>
                <a:ext uri="{FF2B5EF4-FFF2-40B4-BE49-F238E27FC236}">
                  <a16:creationId xmlns:a16="http://schemas.microsoft.com/office/drawing/2014/main" id="{0E51D577-2C34-4890-8C5F-C89FB2F12D4E}"/>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403155" y="3831918"/>
              <a:ext cx="2347924"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图片 7">
              <a:extLst>
                <a:ext uri="{FF2B5EF4-FFF2-40B4-BE49-F238E27FC236}">
                  <a16:creationId xmlns:a16="http://schemas.microsoft.com/office/drawing/2014/main" id="{4B4B6121-5F3D-49A9-AA4A-E44783015CB1}"/>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0235" y="3831918"/>
              <a:ext cx="3295165" cy="21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916600710"/>
      </p:ext>
    </p:extLst>
  </p:cSld>
  <p:clrMapOvr>
    <a:masterClrMapping/>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a:extLst>
              <a:ext uri="{FF2B5EF4-FFF2-40B4-BE49-F238E27FC236}">
                <a16:creationId xmlns:a16="http://schemas.microsoft.com/office/drawing/2014/main" id="{D07BEC10-47FA-4F56-BC49-4E0ACC9C733D}"/>
              </a:ext>
            </a:extLst>
          </p:cNvPr>
          <p:cNvSpPr>
            <a:spLocks noGrp="1"/>
          </p:cNvSpPr>
          <p:nvPr>
            <p:ph type="title"/>
          </p:nvPr>
        </p:nvSpPr>
        <p:spPr/>
        <p:txBody>
          <a:bodyPr/>
          <a:lstStyle/>
          <a:p>
            <a:pPr algn="l"/>
            <a:r>
              <a:rPr lang="zh-CN" altLang="en-US"/>
              <a:t>（二）激活或抑制腺苷酸环化酶的</a:t>
            </a:r>
            <a:r>
              <a:rPr lang="en-US" altLang="zh-CN"/>
              <a:t>G </a:t>
            </a:r>
            <a:r>
              <a:rPr lang="zh-CN" altLang="en-US"/>
              <a:t>蛋白偶联受体</a:t>
            </a:r>
          </a:p>
        </p:txBody>
      </p:sp>
      <p:sp>
        <p:nvSpPr>
          <p:cNvPr id="45059" name="内容占位符 2">
            <a:extLst>
              <a:ext uri="{FF2B5EF4-FFF2-40B4-BE49-F238E27FC236}">
                <a16:creationId xmlns:a16="http://schemas.microsoft.com/office/drawing/2014/main" id="{A72854E9-BB73-4CBF-A893-BB63176FB9CA}"/>
              </a:ext>
            </a:extLst>
          </p:cNvPr>
          <p:cNvSpPr>
            <a:spLocks noGrp="1"/>
          </p:cNvSpPr>
          <p:nvPr>
            <p:ph idx="1"/>
          </p:nvPr>
        </p:nvSpPr>
        <p:spPr/>
        <p:txBody>
          <a:bodyPr/>
          <a:lstStyle/>
          <a:p>
            <a:pPr>
              <a:lnSpc>
                <a:spcPct val="150000"/>
              </a:lnSpc>
            </a:pPr>
            <a:r>
              <a:rPr lang="zh-CN" altLang="en-US" b="1">
                <a:solidFill>
                  <a:srgbClr val="0033CC"/>
                </a:solidFill>
              </a:rPr>
              <a:t>受体：</a:t>
            </a:r>
            <a:r>
              <a:rPr lang="zh-CN" altLang="en-US"/>
              <a:t>刺激性激素的受体；抑制性激素的受体</a:t>
            </a:r>
            <a:endParaRPr lang="en-US" altLang="zh-CN"/>
          </a:p>
          <a:p>
            <a:pPr>
              <a:lnSpc>
                <a:spcPct val="150000"/>
              </a:lnSpc>
            </a:pPr>
            <a:r>
              <a:rPr lang="en-US" altLang="zh-CN" b="1">
                <a:solidFill>
                  <a:srgbClr val="0033CC"/>
                </a:solidFill>
              </a:rPr>
              <a:t>G</a:t>
            </a:r>
            <a:r>
              <a:rPr lang="zh-CN" altLang="en-US" b="1">
                <a:solidFill>
                  <a:srgbClr val="0033CC"/>
                </a:solidFill>
              </a:rPr>
              <a:t>蛋白：</a:t>
            </a:r>
            <a:r>
              <a:rPr lang="zh-CN" altLang="en-US"/>
              <a:t>刺激性</a:t>
            </a:r>
            <a:r>
              <a:rPr lang="en-US" altLang="zh-CN"/>
              <a:t>G </a:t>
            </a:r>
            <a:r>
              <a:rPr lang="zh-CN" altLang="en-US"/>
              <a:t>蛋白；抑制性</a:t>
            </a:r>
            <a:r>
              <a:rPr lang="en-US" altLang="zh-CN"/>
              <a:t>G </a:t>
            </a:r>
            <a:r>
              <a:rPr lang="zh-CN" altLang="en-US"/>
              <a:t>蛋白</a:t>
            </a:r>
            <a:endParaRPr lang="en-US" altLang="zh-CN"/>
          </a:p>
          <a:p>
            <a:pPr>
              <a:lnSpc>
                <a:spcPct val="150000"/>
              </a:lnSpc>
            </a:pPr>
            <a:r>
              <a:rPr lang="zh-CN" altLang="en-US" b="1">
                <a:solidFill>
                  <a:srgbClr val="0033CC"/>
                </a:solidFill>
              </a:rPr>
              <a:t>腺苷酸环化酶</a:t>
            </a:r>
            <a:r>
              <a:rPr lang="zh-CN" altLang="en-US"/>
              <a:t>（</a:t>
            </a:r>
            <a:r>
              <a:rPr lang="en-US" altLang="zh-CN"/>
              <a:t>AC</a:t>
            </a:r>
            <a:r>
              <a:rPr lang="zh-CN" altLang="en-US"/>
              <a:t>）</a:t>
            </a:r>
          </a:p>
        </p:txBody>
      </p:sp>
      <p:pic>
        <p:nvPicPr>
          <p:cNvPr id="45060" name="内容占位符 3" descr="imagepage16.JPG">
            <a:extLst>
              <a:ext uri="{FF2B5EF4-FFF2-40B4-BE49-F238E27FC236}">
                <a16:creationId xmlns:a16="http://schemas.microsoft.com/office/drawing/2014/main" id="{C217FA64-AB7A-4FDC-8FB2-DCC6D4D28C2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73214" y="3284538"/>
            <a:ext cx="9045575"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a:extLst>
              <a:ext uri="{FF2B5EF4-FFF2-40B4-BE49-F238E27FC236}">
                <a16:creationId xmlns:a16="http://schemas.microsoft.com/office/drawing/2014/main" id="{9CE7CCEB-E118-493E-92C3-291784763FE4}"/>
              </a:ext>
            </a:extLst>
          </p:cNvPr>
          <p:cNvSpPr>
            <a:spLocks noGrp="1"/>
          </p:cNvSpPr>
          <p:nvPr>
            <p:ph type="title"/>
          </p:nvPr>
        </p:nvSpPr>
        <p:spPr/>
        <p:txBody>
          <a:bodyPr/>
          <a:lstStyle/>
          <a:p>
            <a:r>
              <a:rPr lang="zh-CN" altLang="en-US" sz="3200"/>
              <a:t>蛋白激酶</a:t>
            </a:r>
            <a:r>
              <a:rPr lang="en-US" altLang="zh-CN" sz="3200"/>
              <a:t>A</a:t>
            </a:r>
            <a:r>
              <a:rPr lang="zh-CN" altLang="en-US" sz="3200"/>
              <a:t>（</a:t>
            </a:r>
            <a:r>
              <a:rPr lang="en-US" altLang="zh-CN" sz="3200"/>
              <a:t>protein kinase A</a:t>
            </a:r>
            <a:r>
              <a:rPr lang="zh-CN" altLang="en-US" sz="3200"/>
              <a:t>， </a:t>
            </a:r>
            <a:r>
              <a:rPr lang="en-US" altLang="zh-CN" sz="3200"/>
              <a:t>PKA</a:t>
            </a:r>
            <a:r>
              <a:rPr lang="zh-CN" altLang="en-US" sz="3200"/>
              <a:t>）</a:t>
            </a:r>
          </a:p>
        </p:txBody>
      </p:sp>
      <p:sp>
        <p:nvSpPr>
          <p:cNvPr id="47107" name="内容占位符 2">
            <a:extLst>
              <a:ext uri="{FF2B5EF4-FFF2-40B4-BE49-F238E27FC236}">
                <a16:creationId xmlns:a16="http://schemas.microsoft.com/office/drawing/2014/main" id="{CEE57B80-DA55-4D05-BB40-F013B24C38BA}"/>
              </a:ext>
            </a:extLst>
          </p:cNvPr>
          <p:cNvSpPr>
            <a:spLocks noGrp="1"/>
          </p:cNvSpPr>
          <p:nvPr>
            <p:ph idx="1"/>
          </p:nvPr>
        </p:nvSpPr>
        <p:spPr/>
        <p:txBody>
          <a:bodyPr/>
          <a:lstStyle/>
          <a:p>
            <a:pPr>
              <a:lnSpc>
                <a:spcPts val="3400"/>
              </a:lnSpc>
            </a:pPr>
            <a:r>
              <a:rPr lang="en-US" altLang="zh-CN"/>
              <a:t>PKA </a:t>
            </a:r>
            <a:r>
              <a:rPr lang="zh-CN" altLang="en-US"/>
              <a:t>是含有</a:t>
            </a:r>
            <a:r>
              <a:rPr lang="en-US" altLang="zh-CN" b="1">
                <a:solidFill>
                  <a:srgbClr val="0033CC"/>
                </a:solidFill>
              </a:rPr>
              <a:t>2 </a:t>
            </a:r>
            <a:r>
              <a:rPr lang="zh-CN" altLang="en-US" b="1">
                <a:solidFill>
                  <a:srgbClr val="0033CC"/>
                </a:solidFill>
              </a:rPr>
              <a:t>个调节亚基</a:t>
            </a:r>
            <a:r>
              <a:rPr lang="zh-CN" altLang="en-US"/>
              <a:t>和</a:t>
            </a:r>
            <a:r>
              <a:rPr lang="en-US" altLang="zh-CN" b="1">
                <a:solidFill>
                  <a:srgbClr val="0033CC"/>
                </a:solidFill>
              </a:rPr>
              <a:t>2 </a:t>
            </a:r>
            <a:r>
              <a:rPr lang="zh-CN" altLang="en-US" b="1">
                <a:solidFill>
                  <a:srgbClr val="0033CC"/>
                </a:solidFill>
              </a:rPr>
              <a:t>个催化亚基</a:t>
            </a:r>
            <a:r>
              <a:rPr lang="zh-CN" altLang="en-US"/>
              <a:t>四聚体，每个</a:t>
            </a:r>
            <a:r>
              <a:rPr lang="en-US" altLang="zh-CN"/>
              <a:t>R </a:t>
            </a:r>
            <a:r>
              <a:rPr lang="zh-CN" altLang="en-US"/>
              <a:t>亚基上有</a:t>
            </a:r>
            <a:r>
              <a:rPr lang="en-US" altLang="zh-CN"/>
              <a:t>2 </a:t>
            </a:r>
            <a:r>
              <a:rPr lang="zh-CN" altLang="en-US"/>
              <a:t>个</a:t>
            </a:r>
            <a:r>
              <a:rPr lang="en-US" altLang="zh-CN"/>
              <a:t>cAMP </a:t>
            </a:r>
            <a:r>
              <a:rPr lang="zh-CN" altLang="en-US"/>
              <a:t>结合位点</a:t>
            </a:r>
            <a:endParaRPr lang="en-US" altLang="zh-CN"/>
          </a:p>
          <a:p>
            <a:pPr>
              <a:lnSpc>
                <a:spcPts val="3400"/>
              </a:lnSpc>
            </a:pPr>
            <a:r>
              <a:rPr lang="en-US" altLang="zh-CN"/>
              <a:t>cAMP</a:t>
            </a:r>
            <a:r>
              <a:rPr lang="zh-CN" altLang="en-US"/>
              <a:t>与调节亚基结合，使调节亚基和催化亚基解离，释放出催化亚基，激活蛋白激酶</a:t>
            </a:r>
            <a:r>
              <a:rPr lang="en-US" altLang="zh-CN"/>
              <a:t>A</a:t>
            </a:r>
            <a:endParaRPr lang="zh-CN" altLang="en-US"/>
          </a:p>
        </p:txBody>
      </p:sp>
      <p:pic>
        <p:nvPicPr>
          <p:cNvPr id="47108" name="内容占位符 3" descr="imagepage18.JPG">
            <a:extLst>
              <a:ext uri="{FF2B5EF4-FFF2-40B4-BE49-F238E27FC236}">
                <a16:creationId xmlns:a16="http://schemas.microsoft.com/office/drawing/2014/main" id="{2FE5FE83-E3B2-4C40-975A-4CDAE7C5F8B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90750" y="3213100"/>
            <a:ext cx="781050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a:extLst>
              <a:ext uri="{FF2B5EF4-FFF2-40B4-BE49-F238E27FC236}">
                <a16:creationId xmlns:a16="http://schemas.microsoft.com/office/drawing/2014/main" id="{C6741252-FADF-47CA-A777-556C780C7B6A}"/>
              </a:ext>
            </a:extLst>
          </p:cNvPr>
          <p:cNvSpPr>
            <a:spLocks noGrp="1"/>
          </p:cNvSpPr>
          <p:nvPr>
            <p:ph type="title"/>
          </p:nvPr>
        </p:nvSpPr>
        <p:spPr/>
        <p:txBody>
          <a:bodyPr/>
          <a:lstStyle/>
          <a:p>
            <a:pPr algn="l" eaLnBrk="1" hangingPunct="1"/>
            <a:r>
              <a:rPr lang="en-US" altLang="zh-CN" sz="3200"/>
              <a:t>1. cAMP-PKA </a:t>
            </a:r>
            <a:r>
              <a:rPr lang="zh-CN" altLang="zh-CN" sz="3200"/>
              <a:t>信号对</a:t>
            </a:r>
            <a:r>
              <a:rPr lang="zh-CN" altLang="en-US" sz="3200"/>
              <a:t>与</a:t>
            </a:r>
            <a:r>
              <a:rPr lang="zh-CN" altLang="zh-CN" sz="3200"/>
              <a:t>糖原代谢</a:t>
            </a:r>
            <a:endParaRPr lang="zh-CN" altLang="en-US" sz="3200"/>
          </a:p>
        </p:txBody>
      </p:sp>
      <p:pic>
        <p:nvPicPr>
          <p:cNvPr id="48131" name="内容占位符 3" descr="imagepage19.JPG">
            <a:extLst>
              <a:ext uri="{FF2B5EF4-FFF2-40B4-BE49-F238E27FC236}">
                <a16:creationId xmlns:a16="http://schemas.microsoft.com/office/drawing/2014/main" id="{00AB0C78-DBCF-43B5-92FB-77E892B9305A}"/>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2009775" y="1052514"/>
            <a:ext cx="8172450" cy="5400675"/>
          </a:xfrm>
        </p:spPr>
      </p:pic>
      <p:pic>
        <p:nvPicPr>
          <p:cNvPr id="48132" name="内容占位符 3">
            <a:hlinkClick r:id="rId4" action="ppaction://hlinkfile"/>
            <a:extLst>
              <a:ext uri="{FF2B5EF4-FFF2-40B4-BE49-F238E27FC236}">
                <a16:creationId xmlns:a16="http://schemas.microsoft.com/office/drawing/2014/main" id="{B640A7B6-D96D-4792-B867-DB2556AFB5B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551988" y="115888"/>
            <a:ext cx="908050"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a:extLst>
              <a:ext uri="{FF2B5EF4-FFF2-40B4-BE49-F238E27FC236}">
                <a16:creationId xmlns:a16="http://schemas.microsoft.com/office/drawing/2014/main" id="{1F272A76-A83D-4EC4-84E2-6C977F25EA50}"/>
              </a:ext>
            </a:extLst>
          </p:cNvPr>
          <p:cNvSpPr>
            <a:spLocks noGrp="1"/>
          </p:cNvSpPr>
          <p:nvPr>
            <p:ph type="title"/>
          </p:nvPr>
        </p:nvSpPr>
        <p:spPr/>
        <p:txBody>
          <a:bodyPr/>
          <a:lstStyle/>
          <a:p>
            <a:pPr algn="l" eaLnBrk="1" hangingPunct="1"/>
            <a:r>
              <a:rPr lang="en-US" altLang="zh-CN" sz="3200"/>
              <a:t>2. cAMP-PKA </a:t>
            </a:r>
            <a:r>
              <a:rPr lang="zh-CN" altLang="zh-CN" sz="3200"/>
              <a:t>信号通路</a:t>
            </a:r>
            <a:r>
              <a:rPr lang="zh-CN" altLang="en-US" sz="3200"/>
              <a:t>与基因表达调控</a:t>
            </a:r>
          </a:p>
        </p:txBody>
      </p:sp>
      <p:pic>
        <p:nvPicPr>
          <p:cNvPr id="49155" name="内容占位符 3" descr="imagepage20.JPG">
            <a:extLst>
              <a:ext uri="{FF2B5EF4-FFF2-40B4-BE49-F238E27FC236}">
                <a16:creationId xmlns:a16="http://schemas.microsoft.com/office/drawing/2014/main" id="{AAF1D28C-8D2C-4099-A41A-2E9CA195FB83}"/>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2909889" y="1125539"/>
            <a:ext cx="6372225" cy="5399087"/>
          </a:xfrm>
        </p:spPr>
      </p:pic>
      <p:pic>
        <p:nvPicPr>
          <p:cNvPr id="49156" name="内容占位符 3">
            <a:hlinkClick r:id="rId4" action="ppaction://hlinkfile"/>
            <a:extLst>
              <a:ext uri="{FF2B5EF4-FFF2-40B4-BE49-F238E27FC236}">
                <a16:creationId xmlns:a16="http://schemas.microsoft.com/office/drawing/2014/main" id="{F67E968A-3E94-4870-A132-28CB14FA2F1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625013" y="77788"/>
            <a:ext cx="908050"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7" name="图片 6">
            <a:hlinkClick r:id="rId6" action="ppaction://hlinkfile"/>
            <a:extLst>
              <a:ext uri="{FF2B5EF4-FFF2-40B4-BE49-F238E27FC236}">
                <a16:creationId xmlns:a16="http://schemas.microsoft.com/office/drawing/2014/main" id="{97FBD7B5-8A1D-4A5B-98F8-F33045AA9748}"/>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617076" y="5229226"/>
            <a:ext cx="900113"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a:extLst>
              <a:ext uri="{FF2B5EF4-FFF2-40B4-BE49-F238E27FC236}">
                <a16:creationId xmlns:a16="http://schemas.microsoft.com/office/drawing/2014/main" id="{4BEE5ACF-4A83-4EE1-8571-FED6542282C9}"/>
              </a:ext>
            </a:extLst>
          </p:cNvPr>
          <p:cNvSpPr>
            <a:spLocks noGrp="1"/>
          </p:cNvSpPr>
          <p:nvPr>
            <p:ph type="title"/>
          </p:nvPr>
        </p:nvSpPr>
        <p:spPr/>
        <p:txBody>
          <a:bodyPr/>
          <a:lstStyle/>
          <a:p>
            <a:pPr algn="l"/>
            <a:r>
              <a:rPr lang="zh-CN" altLang="en-US" sz="2400"/>
              <a:t>（三）激活磷脂酶</a:t>
            </a:r>
            <a:r>
              <a:rPr lang="en-US" altLang="zh-CN" sz="2400"/>
              <a:t>C</a:t>
            </a:r>
            <a:r>
              <a:rPr lang="zh-CN" altLang="en-US" sz="2400"/>
              <a:t>、以</a:t>
            </a:r>
            <a:r>
              <a:rPr lang="en-US" altLang="zh-CN" sz="2400"/>
              <a:t>IP3 </a:t>
            </a:r>
            <a:r>
              <a:rPr lang="zh-CN" altLang="en-US" sz="2400"/>
              <a:t>和</a:t>
            </a:r>
            <a:r>
              <a:rPr lang="en-US" altLang="zh-CN" sz="2400"/>
              <a:t>DAG </a:t>
            </a:r>
            <a:r>
              <a:rPr lang="zh-CN" altLang="en-US" sz="2400"/>
              <a:t>作为双信使 </a:t>
            </a:r>
            <a:r>
              <a:rPr lang="en-US" altLang="zh-CN" sz="2400"/>
              <a:t>G </a:t>
            </a:r>
            <a:r>
              <a:rPr lang="zh-CN" altLang="en-US" sz="2400"/>
              <a:t>蛋白偶联受体介导的信号通路</a:t>
            </a:r>
          </a:p>
        </p:txBody>
      </p:sp>
      <p:sp>
        <p:nvSpPr>
          <p:cNvPr id="51203" name="内容占位符 3">
            <a:extLst>
              <a:ext uri="{FF2B5EF4-FFF2-40B4-BE49-F238E27FC236}">
                <a16:creationId xmlns:a16="http://schemas.microsoft.com/office/drawing/2014/main" id="{84756461-826A-43A1-A255-213B70778596}"/>
              </a:ext>
            </a:extLst>
          </p:cNvPr>
          <p:cNvSpPr>
            <a:spLocks noGrp="1"/>
          </p:cNvSpPr>
          <p:nvPr>
            <p:ph idx="1"/>
          </p:nvPr>
        </p:nvSpPr>
        <p:spPr/>
        <p:txBody>
          <a:bodyPr/>
          <a:lstStyle/>
          <a:p>
            <a:r>
              <a:rPr lang="zh-CN" altLang="en-US" b="1">
                <a:solidFill>
                  <a:srgbClr val="0033CC"/>
                </a:solidFill>
              </a:rPr>
              <a:t>磷脂酰肌醇代谢途径</a:t>
            </a:r>
          </a:p>
        </p:txBody>
      </p:sp>
      <p:pic>
        <p:nvPicPr>
          <p:cNvPr id="51204" name="Picture 2" descr="figure 15-29">
            <a:extLst>
              <a:ext uri="{FF2B5EF4-FFF2-40B4-BE49-F238E27FC236}">
                <a16:creationId xmlns:a16="http://schemas.microsoft.com/office/drawing/2014/main" id="{5D9F7BBF-1B76-4608-A808-3FC280A4EF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8325" y="1665289"/>
            <a:ext cx="8515350" cy="4859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1CF16471-2B02-4E21-B697-563C8C33334C}"/>
              </a:ext>
            </a:extLst>
          </p:cNvPr>
          <p:cNvSpPr txBox="1"/>
          <p:nvPr/>
        </p:nvSpPr>
        <p:spPr>
          <a:xfrm>
            <a:off x="2495550" y="5426076"/>
            <a:ext cx="954088" cy="277813"/>
          </a:xfrm>
          <a:prstGeom prst="rect">
            <a:avLst/>
          </a:prstGeom>
          <a:noFill/>
        </p:spPr>
        <p:txBody>
          <a:bodyPr wrap="none">
            <a:spAutoFit/>
          </a:bodyPr>
          <a:lstStyle/>
          <a:p>
            <a:pPr eaLnBrk="1" hangingPunct="1">
              <a:defRPr/>
            </a:pPr>
            <a:r>
              <a:rPr lang="zh-CN" altLang="en-US" sz="1200" b="1" dirty="0">
                <a:solidFill>
                  <a:schemeClr val="tx2">
                    <a:lumMod val="60000"/>
                    <a:lumOff val="40000"/>
                  </a:schemeClr>
                </a:solidFill>
              </a:rPr>
              <a:t>磷脂酰肌醇</a:t>
            </a:r>
          </a:p>
        </p:txBody>
      </p:sp>
      <p:sp>
        <p:nvSpPr>
          <p:cNvPr id="6" name="TextBox 5">
            <a:extLst>
              <a:ext uri="{FF2B5EF4-FFF2-40B4-BE49-F238E27FC236}">
                <a16:creationId xmlns:a16="http://schemas.microsoft.com/office/drawing/2014/main" id="{53F3AAF9-B950-4EC1-9A0C-84BC9399D8C4}"/>
              </a:ext>
            </a:extLst>
          </p:cNvPr>
          <p:cNvSpPr txBox="1"/>
          <p:nvPr/>
        </p:nvSpPr>
        <p:spPr>
          <a:xfrm>
            <a:off x="4518025" y="5445126"/>
            <a:ext cx="1500732" cy="276999"/>
          </a:xfrm>
          <a:prstGeom prst="rect">
            <a:avLst/>
          </a:prstGeom>
          <a:noFill/>
        </p:spPr>
        <p:txBody>
          <a:bodyPr wrap="none">
            <a:spAutoFit/>
          </a:bodyPr>
          <a:lstStyle/>
          <a:p>
            <a:pPr eaLnBrk="1" hangingPunct="1">
              <a:defRPr/>
            </a:pPr>
            <a:r>
              <a:rPr lang="en-US" altLang="zh-CN" sz="1200" b="1" dirty="0">
                <a:solidFill>
                  <a:schemeClr val="tx2">
                    <a:lumMod val="60000"/>
                    <a:lumOff val="40000"/>
                  </a:schemeClr>
                </a:solidFill>
              </a:rPr>
              <a:t>4-</a:t>
            </a:r>
            <a:r>
              <a:rPr lang="zh-CN" altLang="en-US" sz="1200" b="1" dirty="0">
                <a:solidFill>
                  <a:schemeClr val="tx2">
                    <a:lumMod val="60000"/>
                    <a:lumOff val="40000"/>
                  </a:schemeClr>
                </a:solidFill>
              </a:rPr>
              <a:t>磷酸</a:t>
            </a:r>
            <a:r>
              <a:rPr lang="en-US" altLang="zh-CN" sz="1200" b="1" dirty="0">
                <a:solidFill>
                  <a:schemeClr val="tx2">
                    <a:lumMod val="60000"/>
                    <a:lumOff val="40000"/>
                  </a:schemeClr>
                </a:solidFill>
              </a:rPr>
              <a:t>-</a:t>
            </a:r>
            <a:r>
              <a:rPr lang="zh-CN" altLang="en-US" sz="1200" b="1" dirty="0">
                <a:solidFill>
                  <a:schemeClr val="tx2">
                    <a:lumMod val="60000"/>
                    <a:lumOff val="40000"/>
                  </a:schemeClr>
                </a:solidFill>
              </a:rPr>
              <a:t>磷脂酰肌醇</a:t>
            </a:r>
          </a:p>
        </p:txBody>
      </p:sp>
      <p:sp>
        <p:nvSpPr>
          <p:cNvPr id="7" name="TextBox 6">
            <a:extLst>
              <a:ext uri="{FF2B5EF4-FFF2-40B4-BE49-F238E27FC236}">
                <a16:creationId xmlns:a16="http://schemas.microsoft.com/office/drawing/2014/main" id="{6C8C9305-C171-4598-8EC3-8CC22E3B61F8}"/>
              </a:ext>
            </a:extLst>
          </p:cNvPr>
          <p:cNvSpPr txBox="1"/>
          <p:nvPr/>
        </p:nvSpPr>
        <p:spPr>
          <a:xfrm>
            <a:off x="6672263" y="5451476"/>
            <a:ext cx="1776448" cy="276999"/>
          </a:xfrm>
          <a:prstGeom prst="rect">
            <a:avLst/>
          </a:prstGeom>
          <a:noFill/>
        </p:spPr>
        <p:txBody>
          <a:bodyPr wrap="none">
            <a:spAutoFit/>
          </a:bodyPr>
          <a:lstStyle/>
          <a:p>
            <a:pPr eaLnBrk="1" hangingPunct="1">
              <a:defRPr/>
            </a:pPr>
            <a:r>
              <a:rPr lang="en-US" altLang="zh-CN" sz="1200" b="1" dirty="0">
                <a:solidFill>
                  <a:schemeClr val="tx2">
                    <a:lumMod val="60000"/>
                    <a:lumOff val="40000"/>
                  </a:schemeClr>
                </a:solidFill>
              </a:rPr>
              <a:t>4,5-</a:t>
            </a:r>
            <a:r>
              <a:rPr lang="zh-CN" altLang="en-US" sz="1200" b="1" dirty="0">
                <a:solidFill>
                  <a:schemeClr val="tx2">
                    <a:lumMod val="60000"/>
                    <a:lumOff val="40000"/>
                  </a:schemeClr>
                </a:solidFill>
              </a:rPr>
              <a:t>二磷酸</a:t>
            </a:r>
            <a:r>
              <a:rPr lang="en-US" altLang="zh-CN" sz="1200" b="1" dirty="0">
                <a:solidFill>
                  <a:schemeClr val="tx2">
                    <a:lumMod val="60000"/>
                    <a:lumOff val="40000"/>
                  </a:schemeClr>
                </a:solidFill>
              </a:rPr>
              <a:t>-</a:t>
            </a:r>
            <a:r>
              <a:rPr lang="zh-CN" altLang="en-US" sz="1200" b="1" dirty="0">
                <a:solidFill>
                  <a:schemeClr val="tx2">
                    <a:lumMod val="60000"/>
                    <a:lumOff val="40000"/>
                  </a:schemeClr>
                </a:solidFill>
              </a:rPr>
              <a:t>磷脂酰肌醇</a:t>
            </a:r>
          </a:p>
        </p:txBody>
      </p:sp>
      <p:sp>
        <p:nvSpPr>
          <p:cNvPr id="3" name="TextBox 2">
            <a:extLst>
              <a:ext uri="{FF2B5EF4-FFF2-40B4-BE49-F238E27FC236}">
                <a16:creationId xmlns:a16="http://schemas.microsoft.com/office/drawing/2014/main" id="{59163A91-6144-422B-9CD3-8F2210006A23}"/>
              </a:ext>
            </a:extLst>
          </p:cNvPr>
          <p:cNvSpPr txBox="1"/>
          <p:nvPr/>
        </p:nvSpPr>
        <p:spPr>
          <a:xfrm>
            <a:off x="9048750" y="6021389"/>
            <a:ext cx="954088" cy="276225"/>
          </a:xfrm>
          <a:prstGeom prst="rect">
            <a:avLst/>
          </a:prstGeom>
          <a:noFill/>
        </p:spPr>
        <p:txBody>
          <a:bodyPr wrap="none">
            <a:spAutoFit/>
          </a:bodyPr>
          <a:lstStyle/>
          <a:p>
            <a:pPr eaLnBrk="1" hangingPunct="1">
              <a:defRPr/>
            </a:pPr>
            <a:r>
              <a:rPr lang="zh-CN" altLang="en-US" sz="1200" b="1" dirty="0">
                <a:solidFill>
                  <a:schemeClr val="tx2">
                    <a:lumMod val="60000"/>
                    <a:lumOff val="40000"/>
                  </a:schemeClr>
                </a:solidFill>
              </a:rPr>
              <a:t>三磷酸肌醇</a:t>
            </a:r>
          </a:p>
        </p:txBody>
      </p:sp>
      <p:sp>
        <p:nvSpPr>
          <p:cNvPr id="4" name="TextBox 3">
            <a:extLst>
              <a:ext uri="{FF2B5EF4-FFF2-40B4-BE49-F238E27FC236}">
                <a16:creationId xmlns:a16="http://schemas.microsoft.com/office/drawing/2014/main" id="{9D55966C-7BD4-4CE2-8C29-6F12BDC4AE46}"/>
              </a:ext>
            </a:extLst>
          </p:cNvPr>
          <p:cNvSpPr txBox="1"/>
          <p:nvPr/>
        </p:nvSpPr>
        <p:spPr>
          <a:xfrm>
            <a:off x="8040688" y="2916239"/>
            <a:ext cx="800100" cy="276225"/>
          </a:xfrm>
          <a:prstGeom prst="rect">
            <a:avLst/>
          </a:prstGeom>
          <a:noFill/>
        </p:spPr>
        <p:txBody>
          <a:bodyPr wrap="none">
            <a:spAutoFit/>
          </a:bodyPr>
          <a:lstStyle/>
          <a:p>
            <a:pPr eaLnBrk="1" hangingPunct="1">
              <a:defRPr/>
            </a:pPr>
            <a:r>
              <a:rPr lang="zh-CN" altLang="en-US" sz="1200" b="1" dirty="0">
                <a:solidFill>
                  <a:schemeClr val="tx2">
                    <a:lumMod val="60000"/>
                    <a:lumOff val="40000"/>
                  </a:schemeClr>
                </a:solidFill>
              </a:rPr>
              <a:t>二酰甘油</a:t>
            </a:r>
          </a:p>
        </p:txBody>
      </p:sp>
    </p:spTree>
  </p:cSld>
  <p:clrMapOvr>
    <a:masterClrMapping/>
  </p:clrMapOvr>
  <p:transition spd="slow">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a:extLst>
              <a:ext uri="{FF2B5EF4-FFF2-40B4-BE49-F238E27FC236}">
                <a16:creationId xmlns:a16="http://schemas.microsoft.com/office/drawing/2014/main" id="{6CF7D632-B3B8-4C4B-A4A7-7DA679E523ED}"/>
              </a:ext>
            </a:extLst>
          </p:cNvPr>
          <p:cNvSpPr>
            <a:spLocks noGrp="1"/>
          </p:cNvSpPr>
          <p:nvPr>
            <p:ph type="title"/>
          </p:nvPr>
        </p:nvSpPr>
        <p:spPr/>
        <p:txBody>
          <a:bodyPr/>
          <a:lstStyle/>
          <a:p>
            <a:pPr eaLnBrk="1" hangingPunct="1"/>
            <a:r>
              <a:rPr lang="en-US" altLang="zh-CN" sz="3200"/>
              <a:t>IP3-Ca</a:t>
            </a:r>
            <a:r>
              <a:rPr lang="en-US" altLang="zh-CN" sz="3200" baseline="30000"/>
              <a:t>2+ </a:t>
            </a:r>
            <a:r>
              <a:rPr lang="zh-CN" altLang="en-US" sz="3200"/>
              <a:t>和</a:t>
            </a:r>
            <a:r>
              <a:rPr lang="en-US" altLang="zh-CN" sz="3200"/>
              <a:t>DAG-PKC </a:t>
            </a:r>
            <a:r>
              <a:rPr lang="zh-CN" altLang="en-US" sz="3200"/>
              <a:t>双信使信号通路 </a:t>
            </a:r>
          </a:p>
        </p:txBody>
      </p:sp>
      <p:pic>
        <p:nvPicPr>
          <p:cNvPr id="52227" name="内容占位符 3" descr="imagepage22.JPG">
            <a:extLst>
              <a:ext uri="{FF2B5EF4-FFF2-40B4-BE49-F238E27FC236}">
                <a16:creationId xmlns:a16="http://schemas.microsoft.com/office/drawing/2014/main" id="{B1B62979-CDE7-4509-8ABB-6C1E89ACE79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58939" y="1557339"/>
            <a:ext cx="8874125"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8" name="内容占位符 3">
            <a:hlinkClick r:id="rId4" action="ppaction://hlinkfile"/>
            <a:extLst>
              <a:ext uri="{FF2B5EF4-FFF2-40B4-BE49-F238E27FC236}">
                <a16:creationId xmlns:a16="http://schemas.microsoft.com/office/drawing/2014/main" id="{5154F3A2-E794-42E7-ADAC-ECC22282D72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732963" y="80963"/>
            <a:ext cx="908050"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1" y="1801284"/>
            <a:ext cx="4305300" cy="1583267"/>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9459" name="文本框 2"/>
          <p:cNvSpPr txBox="1">
            <a:spLocks noChangeArrowheads="1"/>
          </p:cNvSpPr>
          <p:nvPr/>
        </p:nvSpPr>
        <p:spPr bwMode="auto">
          <a:xfrm>
            <a:off x="1803401" y="2218267"/>
            <a:ext cx="172354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第三节</a:t>
            </a:r>
          </a:p>
        </p:txBody>
      </p:sp>
      <p:sp>
        <p:nvSpPr>
          <p:cNvPr id="5" name="TextBox 23"/>
          <p:cNvSpPr txBox="1"/>
          <p:nvPr/>
        </p:nvSpPr>
        <p:spPr>
          <a:xfrm>
            <a:off x="5121256" y="2930956"/>
            <a:ext cx="4833374"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酶联受体及其介导的细胞信号转导通路</a:t>
            </a:r>
            <a:endParaRPr kumimoji="0" lang="zh-CN" altLang="en-US"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6" name="TextBox 24"/>
          <p:cNvSpPr txBox="1"/>
          <p:nvPr/>
        </p:nvSpPr>
        <p:spPr>
          <a:xfrm>
            <a:off x="5121256" y="4324602"/>
            <a:ext cx="5583915" cy="707886"/>
          </a:xfrm>
          <a:prstGeom prst="rect">
            <a:avLst/>
          </a:prstGeom>
          <a:noFill/>
        </p:spPr>
        <p:txBody>
          <a:bodyPr wrap="squar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其它调控基因表达的细胞表面受体及其介导的信号转导通路</a:t>
            </a:r>
            <a:endParaRPr kumimoji="0" lang="zh-CN" altLang="en-US"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9" name="文本框 8"/>
          <p:cNvSpPr txBox="1"/>
          <p:nvPr/>
        </p:nvSpPr>
        <p:spPr bwMode="auto">
          <a:xfrm>
            <a:off x="5121256" y="1575185"/>
            <a:ext cx="5918451" cy="1077218"/>
          </a:xfrm>
          <a:prstGeom prst="rect">
            <a:avLst/>
          </a:prstGeom>
          <a:noFill/>
        </p:spPr>
        <p:txBody>
          <a:bodyPr wrap="square" lIns="91440" tIns="45720" rIns="91440" bIns="45720">
            <a:spAutoFit/>
          </a:bodyPr>
          <a:lstStyle/>
          <a:p>
            <a:pPr lvl="0">
              <a:defRPr/>
            </a:pPr>
            <a:r>
              <a:rPr lang="zh-CN" altLang="en-US" sz="3200" b="1" dirty="0">
                <a:solidFill>
                  <a:srgbClr val="003366"/>
                </a:solidFill>
                <a:latin typeface="微软雅黑" panose="020B0503020204020204" pitchFamily="34" charset="-122"/>
                <a:ea typeface="微软雅黑" panose="020B0503020204020204" pitchFamily="34" charset="-122"/>
              </a:rPr>
              <a:t>介导并调控细胞基因表达的受体及其信号通路</a:t>
            </a:r>
            <a:endParaRPr kumimoji="0" lang="zh-CN" altLang="en-US" sz="3200" b="1" i="0" u="none" strike="noStrike" kern="1200" cap="none" spc="0" normalizeH="0" baseline="0" noProof="0" dirty="0">
              <a:ln>
                <a:noFill/>
              </a:ln>
              <a:solidFill>
                <a:srgbClr val="003366"/>
              </a:solidFill>
              <a:effectLst/>
              <a:uLnTx/>
              <a:uFillTx/>
              <a:latin typeface="微软雅黑" panose="020B0503020204020204" pitchFamily="34" charset="-122"/>
              <a:ea typeface="微软雅黑" panose="020B0503020204020204" pitchFamily="34" charset="-122"/>
              <a:cs typeface="+mn-cs"/>
            </a:endParaRPr>
          </a:p>
        </p:txBody>
      </p:sp>
      <p:sp>
        <p:nvSpPr>
          <p:cNvPr id="11" name="矩形 10"/>
          <p:cNvSpPr/>
          <p:nvPr/>
        </p:nvSpPr>
        <p:spPr>
          <a:xfrm>
            <a:off x="4402667" y="1801284"/>
            <a:ext cx="408517" cy="158326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09774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nodeType="afterGroup">
                            <p:stCondLst>
                              <p:cond delay="700"/>
                            </p:stCondLst>
                            <p:childTnLst>
                              <p:par>
                                <p:cTn id="13" presetID="2" presetClass="entr" presetSubtype="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12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9" grpId="0"/>
      <p:bldP spid="1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C7F40-3628-4ECD-B1C3-EF38BD793F4A}"/>
              </a:ext>
            </a:extLst>
          </p:cNvPr>
          <p:cNvSpPr>
            <a:spLocks noGrp="1"/>
          </p:cNvSpPr>
          <p:nvPr>
            <p:ph type="title"/>
          </p:nvPr>
        </p:nvSpPr>
        <p:spPr/>
        <p:txBody>
          <a:bodyPr/>
          <a:lstStyle/>
          <a:p>
            <a:r>
              <a:rPr lang="zh-CN" altLang="en-US" dirty="0"/>
              <a:t>一、酶联受体及其介导的细胞信号转导通路</a:t>
            </a:r>
          </a:p>
        </p:txBody>
      </p:sp>
      <p:sp>
        <p:nvSpPr>
          <p:cNvPr id="3" name="内容占位符 2">
            <a:extLst>
              <a:ext uri="{FF2B5EF4-FFF2-40B4-BE49-F238E27FC236}">
                <a16:creationId xmlns:a16="http://schemas.microsoft.com/office/drawing/2014/main" id="{38501272-2F0B-4170-B0CA-AC64DC4E811B}"/>
              </a:ext>
            </a:extLst>
          </p:cNvPr>
          <p:cNvSpPr>
            <a:spLocks noGrp="1"/>
          </p:cNvSpPr>
          <p:nvPr>
            <p:ph idx="1"/>
          </p:nvPr>
        </p:nvSpPr>
        <p:spPr/>
        <p:txBody>
          <a:bodyPr>
            <a:normAutofit/>
          </a:bodyPr>
          <a:lstStyle/>
          <a:p>
            <a:pPr>
              <a:lnSpc>
                <a:spcPct val="150000"/>
              </a:lnSpc>
              <a:spcAft>
                <a:spcPts val="600"/>
              </a:spcAft>
            </a:pPr>
            <a:r>
              <a:rPr lang="zh-CN" altLang="en-US" sz="2000" b="1" dirty="0">
                <a:solidFill>
                  <a:srgbClr val="0033CC"/>
                </a:solidFill>
              </a:rPr>
              <a:t>催化性酶联受体（</a:t>
            </a:r>
            <a:r>
              <a:rPr lang="en-US" altLang="zh-CN" sz="2000" b="1" dirty="0">
                <a:solidFill>
                  <a:srgbClr val="0033CC"/>
                </a:solidFill>
              </a:rPr>
              <a:t>enzyme-linked receptors</a:t>
            </a:r>
            <a:r>
              <a:rPr lang="zh-CN" altLang="en-US" sz="2000" b="1" dirty="0">
                <a:solidFill>
                  <a:srgbClr val="0033CC"/>
                </a:solidFill>
              </a:rPr>
              <a:t>）</a:t>
            </a:r>
            <a:r>
              <a:rPr lang="zh-CN" altLang="en-US" sz="2000" dirty="0"/>
              <a:t>分属两大类：</a:t>
            </a:r>
            <a:r>
              <a:rPr lang="zh-CN" altLang="en-US" sz="2000" b="1" dirty="0">
                <a:solidFill>
                  <a:srgbClr val="0033CC"/>
                </a:solidFill>
              </a:rPr>
              <a:t>受体酪氨酸激酶</a:t>
            </a:r>
            <a:r>
              <a:rPr lang="zh-CN" altLang="en-US" sz="2000" dirty="0"/>
              <a:t>（</a:t>
            </a:r>
            <a:r>
              <a:rPr lang="en-US" altLang="zh-CN" sz="2000" dirty="0"/>
              <a:t>receptor tyrosine kinases</a:t>
            </a:r>
            <a:r>
              <a:rPr lang="zh-CN" altLang="en-US" sz="2000" dirty="0"/>
              <a:t>，</a:t>
            </a:r>
            <a:r>
              <a:rPr lang="en-US" altLang="zh-CN" sz="2000" dirty="0"/>
              <a:t>RTKs</a:t>
            </a:r>
            <a:r>
              <a:rPr lang="zh-CN" altLang="en-US" sz="2000" dirty="0"/>
              <a:t>）；</a:t>
            </a:r>
            <a:r>
              <a:rPr lang="zh-CN" altLang="en-US" sz="2000" b="1" dirty="0">
                <a:solidFill>
                  <a:srgbClr val="0033CC"/>
                </a:solidFill>
              </a:rPr>
              <a:t>细胞因子受体</a:t>
            </a:r>
            <a:r>
              <a:rPr lang="zh-CN" altLang="en-US" sz="2000" dirty="0"/>
              <a:t>（</a:t>
            </a:r>
            <a:r>
              <a:rPr lang="en-US" altLang="zh-CN" sz="2000" dirty="0"/>
              <a:t>cytokine receptors</a:t>
            </a:r>
            <a:r>
              <a:rPr lang="zh-CN" altLang="en-US" sz="2000" dirty="0"/>
              <a:t>）。细分为五类：① 受体酪氨酸激酶；② 受体丝氨酸</a:t>
            </a:r>
            <a:r>
              <a:rPr lang="en-US" altLang="zh-CN" sz="2000" dirty="0"/>
              <a:t>/ </a:t>
            </a:r>
            <a:r>
              <a:rPr lang="zh-CN" altLang="en-US" sz="2000" dirty="0"/>
              <a:t>苏氨酸激酶；③ 受体酪氨酸磷酸酯酶；④ 受体鸟苷酸环化酶；⑤ 酪氨酸蛋白激酶联系的受体</a:t>
            </a:r>
            <a:endParaRPr lang="en-US" altLang="zh-CN" sz="2000" dirty="0"/>
          </a:p>
          <a:p>
            <a:pPr>
              <a:lnSpc>
                <a:spcPct val="150000"/>
              </a:lnSpc>
              <a:spcAft>
                <a:spcPts val="600"/>
              </a:spcAft>
            </a:pPr>
            <a:r>
              <a:rPr lang="zh-CN" altLang="en-US" sz="2000" b="1" dirty="0">
                <a:solidFill>
                  <a:srgbClr val="0033CC"/>
                </a:solidFill>
              </a:rPr>
              <a:t>两类受体具有类似的结构特征和作用机制：</a:t>
            </a:r>
            <a:endParaRPr lang="en-US" altLang="zh-CN" sz="2000" b="1" dirty="0">
              <a:solidFill>
                <a:srgbClr val="0033CC"/>
              </a:solidFill>
            </a:endParaRPr>
          </a:p>
          <a:p>
            <a:pPr lvl="1">
              <a:lnSpc>
                <a:spcPct val="150000"/>
              </a:lnSpc>
              <a:spcAft>
                <a:spcPts val="600"/>
              </a:spcAft>
              <a:buFont typeface="Arial" panose="020B0604020202020204" pitchFamily="34" charset="0"/>
              <a:buChar char="−"/>
            </a:pPr>
            <a:r>
              <a:rPr lang="zh-CN" altLang="en-US" sz="1600" dirty="0"/>
              <a:t>具有类似的结构，绝大多数是</a:t>
            </a:r>
            <a:r>
              <a:rPr lang="zh-CN" altLang="en-US" sz="1600" b="1" dirty="0">
                <a:solidFill>
                  <a:srgbClr val="0033CC"/>
                </a:solidFill>
              </a:rPr>
              <a:t>单次跨膜蛋白</a:t>
            </a:r>
            <a:r>
              <a:rPr lang="zh-CN" altLang="en-US" sz="1600" dirty="0"/>
              <a:t>，其</a:t>
            </a:r>
            <a:r>
              <a:rPr lang="en-US" altLang="zh-CN" sz="1600" dirty="0"/>
              <a:t>N- </a:t>
            </a:r>
            <a:r>
              <a:rPr lang="zh-CN" altLang="en-US" sz="1600" dirty="0"/>
              <a:t>端位于细胞外，是配体结合域，</a:t>
            </a:r>
            <a:r>
              <a:rPr lang="en-US" altLang="zh-CN" sz="1600" dirty="0"/>
              <a:t>C- </a:t>
            </a:r>
            <a:r>
              <a:rPr lang="zh-CN" altLang="en-US" sz="1600" dirty="0"/>
              <a:t>端位于胞内，中间是疏水的跨膜</a:t>
            </a:r>
            <a:r>
              <a:rPr lang="en-US" altLang="zh-CN" sz="1600" dirty="0"/>
              <a:t>α </a:t>
            </a:r>
            <a:r>
              <a:rPr lang="zh-CN" altLang="en-US" sz="1600" dirty="0"/>
              <a:t>螺旋</a:t>
            </a:r>
            <a:endParaRPr lang="en-US" altLang="zh-CN" sz="1600" dirty="0"/>
          </a:p>
          <a:p>
            <a:pPr lvl="1">
              <a:lnSpc>
                <a:spcPct val="150000"/>
              </a:lnSpc>
              <a:spcAft>
                <a:spcPts val="600"/>
              </a:spcAft>
              <a:buFont typeface="Arial" panose="020B0604020202020204" pitchFamily="34" charset="0"/>
              <a:buChar char="−"/>
            </a:pPr>
            <a:r>
              <a:rPr lang="zh-CN" altLang="en-US" sz="1600" dirty="0"/>
              <a:t>具有基本相同的活化机制，</a:t>
            </a:r>
            <a:r>
              <a:rPr lang="zh-CN" altLang="en-US" sz="1600" b="1" dirty="0">
                <a:solidFill>
                  <a:srgbClr val="0033CC"/>
                </a:solidFill>
              </a:rPr>
              <a:t>二聚化（</a:t>
            </a:r>
            <a:r>
              <a:rPr lang="en-US" altLang="zh-CN" sz="1600" b="1" dirty="0">
                <a:solidFill>
                  <a:srgbClr val="0033CC"/>
                </a:solidFill>
              </a:rPr>
              <a:t>dimerization</a:t>
            </a:r>
            <a:r>
              <a:rPr lang="zh-CN" altLang="en-US" sz="1600" b="1" dirty="0">
                <a:solidFill>
                  <a:srgbClr val="0033CC"/>
                </a:solidFill>
              </a:rPr>
              <a:t>）</a:t>
            </a:r>
            <a:r>
              <a:rPr lang="zh-CN" altLang="en-US" sz="1600" dirty="0"/>
              <a:t>是单次跨膜的酶联受体被激活的普遍机制</a:t>
            </a:r>
            <a:endParaRPr lang="en-US" altLang="zh-CN" sz="1600" dirty="0"/>
          </a:p>
          <a:p>
            <a:pPr lvl="1">
              <a:lnSpc>
                <a:spcPct val="150000"/>
              </a:lnSpc>
              <a:spcAft>
                <a:spcPts val="600"/>
              </a:spcAft>
              <a:buFont typeface="Arial" panose="020B0604020202020204" pitchFamily="34" charset="0"/>
              <a:buChar char="−"/>
            </a:pPr>
            <a:r>
              <a:rPr lang="zh-CN" altLang="en-US" sz="1600" b="1" dirty="0">
                <a:solidFill>
                  <a:srgbClr val="0033CC"/>
                </a:solidFill>
              </a:rPr>
              <a:t>受体胞内段</a:t>
            </a:r>
            <a:r>
              <a:rPr lang="zh-CN" altLang="en-US" sz="1600" dirty="0"/>
              <a:t>的激酶活性或胞内段结合激酶的活性被激活后，在二聚体内特定的酪氨酸残基位点发生彼此</a:t>
            </a:r>
            <a:r>
              <a:rPr lang="zh-CN" altLang="en-US" sz="1600" b="1" dirty="0">
                <a:solidFill>
                  <a:srgbClr val="0033CC"/>
                </a:solidFill>
              </a:rPr>
              <a:t>交叉磷酸化</a:t>
            </a:r>
            <a:r>
              <a:rPr lang="zh-CN" altLang="en-US" sz="1600" dirty="0"/>
              <a:t>（</a:t>
            </a:r>
            <a:r>
              <a:rPr lang="en-US" altLang="zh-CN" sz="1600" dirty="0"/>
              <a:t>cross-phosphorylation</a:t>
            </a:r>
            <a:r>
              <a:rPr lang="zh-CN" altLang="en-US" sz="1600" dirty="0"/>
              <a:t>），又称之</a:t>
            </a:r>
            <a:r>
              <a:rPr lang="zh-CN" altLang="en-US" sz="1600" b="1" dirty="0">
                <a:solidFill>
                  <a:srgbClr val="0033CC"/>
                </a:solidFill>
              </a:rPr>
              <a:t>受体的自磷酸化（</a:t>
            </a:r>
            <a:r>
              <a:rPr lang="en-US" altLang="zh-CN" sz="1600" b="1" dirty="0">
                <a:solidFill>
                  <a:srgbClr val="0033CC"/>
                </a:solidFill>
              </a:rPr>
              <a:t>autophosphorylation</a:t>
            </a:r>
            <a:r>
              <a:rPr lang="zh-CN" altLang="en-US" sz="1600" b="1" dirty="0">
                <a:solidFill>
                  <a:srgbClr val="0033CC"/>
                </a:solidFill>
              </a:rPr>
              <a:t>）</a:t>
            </a:r>
          </a:p>
        </p:txBody>
      </p:sp>
    </p:spTree>
    <p:extLst>
      <p:ext uri="{BB962C8B-B14F-4D97-AF65-F5344CB8AC3E}">
        <p14:creationId xmlns:p14="http://schemas.microsoft.com/office/powerpoint/2010/main" val="3582186473"/>
      </p:ext>
    </p:extLst>
  </p:cSld>
  <p:clrMapOvr>
    <a:masterClrMapping/>
  </p:clrMapOvr>
  <p:transition spd="slow">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11-24">
            <a:extLst>
              <a:ext uri="{FF2B5EF4-FFF2-40B4-BE49-F238E27FC236}">
                <a16:creationId xmlns:a16="http://schemas.microsoft.com/office/drawing/2014/main" id="{C7DA2E9C-7FA3-4EE0-B79F-B051E6B205AA}"/>
              </a:ext>
            </a:extLst>
          </p:cNvPr>
          <p:cNvPicPr>
            <a:picLocks noGrp="1" noChangeAspect="1"/>
          </p:cNvPicPr>
          <p:nvPr isPhoto="1"/>
        </p:nvPicPr>
        <p:blipFill>
          <a:blip r:embed="rId3" cstate="screen">
            <a:lum/>
            <a:extLst>
              <a:ext uri="{28A0092B-C50C-407E-A947-70E740481C1C}">
                <a14:useLocalDpi xmlns:a14="http://schemas.microsoft.com/office/drawing/2010/main"/>
              </a:ext>
            </a:extLst>
          </a:blip>
          <a:stretch>
            <a:fillRect/>
          </a:stretch>
        </p:blipFill>
        <p:spPr>
          <a:xfrm>
            <a:off x="5637226" y="3621201"/>
            <a:ext cx="6461786" cy="2700000"/>
          </a:xfrm>
          <a:prstGeom prst="rect">
            <a:avLst/>
          </a:prstGeom>
        </p:spPr>
      </p:pic>
      <p:sp>
        <p:nvSpPr>
          <p:cNvPr id="3" name="矩形 2">
            <a:extLst>
              <a:ext uri="{FF2B5EF4-FFF2-40B4-BE49-F238E27FC236}">
                <a16:creationId xmlns:a16="http://schemas.microsoft.com/office/drawing/2014/main" id="{DA07540D-53E6-40F5-B108-09E250E389A2}"/>
              </a:ext>
            </a:extLst>
          </p:cNvPr>
          <p:cNvSpPr/>
          <p:nvPr/>
        </p:nvSpPr>
        <p:spPr>
          <a:xfrm>
            <a:off x="6686567" y="6460118"/>
            <a:ext cx="4363104" cy="371577"/>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11-25 </a:t>
            </a:r>
            <a:r>
              <a:rPr lang="zh-CN" altLang="en-US" sz="1600" b="1" dirty="0">
                <a:solidFill>
                  <a:srgbClr val="0033CC"/>
                </a:solidFill>
                <a:latin typeface="Arial" panose="020B0604020202020204" pitchFamily="34" charset="0"/>
                <a:ea typeface="微软雅黑" panose="020B0503020204020204" pitchFamily="34" charset="-122"/>
              </a:rPr>
              <a:t>受体酪氨酸激酶（</a:t>
            </a:r>
            <a:r>
              <a:rPr lang="en-US" altLang="zh-CN" sz="1600" b="1" dirty="0">
                <a:solidFill>
                  <a:srgbClr val="0033CC"/>
                </a:solidFill>
                <a:latin typeface="Arial" panose="020B0604020202020204" pitchFamily="34" charset="0"/>
                <a:ea typeface="微软雅黑" panose="020B0503020204020204" pitchFamily="34" charset="-122"/>
              </a:rPr>
              <a:t>RTKs</a:t>
            </a:r>
            <a:r>
              <a:rPr lang="zh-CN" altLang="en-US" sz="1600" b="1" dirty="0">
                <a:solidFill>
                  <a:srgbClr val="0033CC"/>
                </a:solidFill>
                <a:latin typeface="Arial" panose="020B0604020202020204" pitchFamily="34" charset="0"/>
                <a:ea typeface="微软雅黑" panose="020B0503020204020204" pitchFamily="34" charset="-122"/>
              </a:rPr>
              <a:t>）的</a:t>
            </a:r>
            <a:r>
              <a:rPr lang="en-US" altLang="zh-CN" sz="1600" b="1" dirty="0">
                <a:solidFill>
                  <a:srgbClr val="0033CC"/>
                </a:solidFill>
                <a:latin typeface="Arial" panose="020B0604020202020204" pitchFamily="34" charset="0"/>
                <a:ea typeface="微软雅黑" panose="020B0503020204020204" pitchFamily="34" charset="-122"/>
              </a:rPr>
              <a:t>7 </a:t>
            </a:r>
            <a:r>
              <a:rPr lang="zh-CN" altLang="en-US" sz="1600" b="1" dirty="0">
                <a:solidFill>
                  <a:srgbClr val="0033CC"/>
                </a:solidFill>
                <a:latin typeface="Arial" panose="020B0604020202020204" pitchFamily="34" charset="0"/>
                <a:ea typeface="微软雅黑" panose="020B0503020204020204" pitchFamily="34" charset="-122"/>
              </a:rPr>
              <a:t>个亚族</a:t>
            </a:r>
          </a:p>
        </p:txBody>
      </p:sp>
      <p:sp>
        <p:nvSpPr>
          <p:cNvPr id="4" name="标题 3">
            <a:extLst>
              <a:ext uri="{FF2B5EF4-FFF2-40B4-BE49-F238E27FC236}">
                <a16:creationId xmlns:a16="http://schemas.microsoft.com/office/drawing/2014/main" id="{02EC45F9-D631-467D-BEC0-758AB016030D}"/>
              </a:ext>
            </a:extLst>
          </p:cNvPr>
          <p:cNvSpPr>
            <a:spLocks noGrp="1"/>
          </p:cNvSpPr>
          <p:nvPr>
            <p:ph type="title"/>
          </p:nvPr>
        </p:nvSpPr>
        <p:spPr/>
        <p:txBody>
          <a:bodyPr>
            <a:normAutofit/>
          </a:bodyPr>
          <a:lstStyle/>
          <a:p>
            <a:r>
              <a:rPr lang="zh-CN" altLang="en-US" dirty="0"/>
              <a:t>受体酪氨酸激酶（</a:t>
            </a:r>
            <a:r>
              <a:rPr lang="en-US" altLang="zh-CN" dirty="0"/>
              <a:t>RTKs</a:t>
            </a:r>
            <a:r>
              <a:rPr lang="zh-CN" altLang="en-US" dirty="0"/>
              <a:t>）和细胞因子受体（</a:t>
            </a:r>
            <a:r>
              <a:rPr lang="en-US" altLang="zh-CN" dirty="0"/>
              <a:t>cytokine receptors</a:t>
            </a:r>
            <a:r>
              <a:rPr lang="zh-CN" altLang="en-US" dirty="0"/>
              <a:t>）</a:t>
            </a:r>
          </a:p>
        </p:txBody>
      </p:sp>
      <p:sp>
        <p:nvSpPr>
          <p:cNvPr id="5" name="内容占位符 4">
            <a:extLst>
              <a:ext uri="{FF2B5EF4-FFF2-40B4-BE49-F238E27FC236}">
                <a16:creationId xmlns:a16="http://schemas.microsoft.com/office/drawing/2014/main" id="{980FCB33-EE1B-4339-9D03-D17A81F15A3B}"/>
              </a:ext>
            </a:extLst>
          </p:cNvPr>
          <p:cNvSpPr>
            <a:spLocks noGrp="1"/>
          </p:cNvSpPr>
          <p:nvPr>
            <p:ph idx="1"/>
          </p:nvPr>
        </p:nvSpPr>
        <p:spPr/>
        <p:txBody>
          <a:bodyPr>
            <a:normAutofit/>
          </a:bodyPr>
          <a:lstStyle/>
          <a:p>
            <a:pPr>
              <a:lnSpc>
                <a:spcPct val="150000"/>
              </a:lnSpc>
            </a:pPr>
            <a:r>
              <a:rPr lang="en-US" altLang="zh-CN" sz="2000" b="1" dirty="0">
                <a:solidFill>
                  <a:srgbClr val="0033CC"/>
                </a:solidFill>
              </a:rPr>
              <a:t>RTKs </a:t>
            </a:r>
            <a:r>
              <a:rPr lang="zh-CN" altLang="en-US" sz="2000" b="1" dirty="0">
                <a:solidFill>
                  <a:srgbClr val="0033CC"/>
                </a:solidFill>
              </a:rPr>
              <a:t>胞内段自身含酪氨酸蛋白激酶结构域</a:t>
            </a:r>
            <a:r>
              <a:rPr lang="zh-CN" altLang="en-US" sz="2000" dirty="0"/>
              <a:t>，具有酪氨酸蛋白激酶活性，并具有不同的酪氨酸残基自磷酸化位点，迄今已鉴定该家族类受体有</a:t>
            </a:r>
            <a:r>
              <a:rPr lang="en-US" altLang="zh-CN" sz="2000" dirty="0"/>
              <a:t>50 </a:t>
            </a:r>
            <a:r>
              <a:rPr lang="zh-CN" altLang="en-US" sz="2000" dirty="0"/>
              <a:t>余种，包括</a:t>
            </a:r>
            <a:r>
              <a:rPr lang="en-US" altLang="zh-CN" sz="2000" dirty="0"/>
              <a:t>7 </a:t>
            </a:r>
            <a:r>
              <a:rPr lang="zh-CN" altLang="en-US" sz="2000" dirty="0"/>
              <a:t>个亚族</a:t>
            </a:r>
            <a:endParaRPr lang="en-US" altLang="zh-CN" sz="2000" dirty="0"/>
          </a:p>
          <a:p>
            <a:pPr>
              <a:lnSpc>
                <a:spcPct val="150000"/>
              </a:lnSpc>
            </a:pPr>
            <a:r>
              <a:rPr lang="zh-CN" altLang="en-US" sz="2000" b="1" dirty="0">
                <a:solidFill>
                  <a:srgbClr val="0033CC"/>
                </a:solidFill>
              </a:rPr>
              <a:t>细胞因子受体（</a:t>
            </a:r>
            <a:r>
              <a:rPr lang="en-US" altLang="zh-CN" sz="2000" b="1" dirty="0">
                <a:solidFill>
                  <a:srgbClr val="0033CC"/>
                </a:solidFill>
              </a:rPr>
              <a:t>cytokine receptors</a:t>
            </a:r>
            <a:r>
              <a:rPr lang="zh-CN" altLang="en-US" sz="2000" b="1" dirty="0">
                <a:solidFill>
                  <a:srgbClr val="0033CC"/>
                </a:solidFill>
              </a:rPr>
              <a:t>）胞内段结构域本身不具有激酶活性</a:t>
            </a:r>
            <a:r>
              <a:rPr lang="zh-CN" altLang="en-US" sz="2000" dirty="0"/>
              <a:t>，但具有与胞质酪氨酸蛋白激酶（</a:t>
            </a:r>
            <a:r>
              <a:rPr lang="en-US" altLang="zh-CN" sz="2000" dirty="0" err="1"/>
              <a:t>Jak</a:t>
            </a:r>
            <a:r>
              <a:rPr lang="en-US" altLang="zh-CN" sz="2000" dirty="0"/>
              <a:t> kinases</a:t>
            </a:r>
            <a:r>
              <a:rPr lang="zh-CN" altLang="en-US" sz="2000" dirty="0"/>
              <a:t>）的结合位点，是与</a:t>
            </a:r>
            <a:r>
              <a:rPr lang="zh-CN" altLang="en-US" sz="2000" b="1" dirty="0">
                <a:solidFill>
                  <a:srgbClr val="0033CC"/>
                </a:solidFill>
              </a:rPr>
              <a:t>酪氨酸蛋白激酶偶联的受体</a:t>
            </a:r>
            <a:r>
              <a:rPr lang="zh-CN" altLang="en-US" sz="2000" dirty="0"/>
              <a:t>（</a:t>
            </a:r>
            <a:r>
              <a:rPr lang="en-US" altLang="zh-CN" sz="2000" dirty="0"/>
              <a:t>tyrosine kinase-linked receptors</a:t>
            </a:r>
            <a:r>
              <a:rPr lang="zh-CN" altLang="en-US" sz="2000" dirty="0"/>
              <a:t>）</a:t>
            </a:r>
          </a:p>
        </p:txBody>
      </p:sp>
      <p:pic>
        <p:nvPicPr>
          <p:cNvPr id="6" name="Picture 4" descr="imagepage2">
            <a:extLst>
              <a:ext uri="{FF2B5EF4-FFF2-40B4-BE49-F238E27FC236}">
                <a16:creationId xmlns:a16="http://schemas.microsoft.com/office/drawing/2014/main" id="{B5709B9A-1D8A-431F-B0C3-77835AFBEDB6}"/>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2988" y="4096776"/>
            <a:ext cx="5088744" cy="17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1269836"/>
      </p:ext>
    </p:extLst>
  </p:cSld>
  <p:clrMapOvr>
    <a:masterClrMapping/>
  </p:clrMapOvr>
  <p:transition spd="slow">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1-25">
            <a:extLst>
              <a:ext uri="{FF2B5EF4-FFF2-40B4-BE49-F238E27FC236}">
                <a16:creationId xmlns:a16="http://schemas.microsoft.com/office/drawing/2014/main" id="{DB6C56F8-9C2E-4777-A1B3-CA8921BF233B}"/>
              </a:ext>
            </a:extLst>
          </p:cNvPr>
          <p:cNvPicPr>
            <a:picLocks noGrp="1" noChangeAspect="1"/>
          </p:cNvPicPr>
          <p:nvPr isPhoto="1"/>
        </p:nvPicPr>
        <p:blipFill>
          <a:blip r:embed="rId2" cstate="screen">
            <a:lum/>
            <a:extLst>
              <a:ext uri="{28A0092B-C50C-407E-A947-70E740481C1C}">
                <a14:useLocalDpi xmlns:a14="http://schemas.microsoft.com/office/drawing/2010/main"/>
              </a:ext>
            </a:extLst>
          </a:blip>
          <a:stretch>
            <a:fillRect/>
          </a:stretch>
        </p:blipFill>
        <p:spPr>
          <a:xfrm>
            <a:off x="1331418" y="1629000"/>
            <a:ext cx="9529165" cy="3600000"/>
          </a:xfrm>
          <a:prstGeom prst="rect">
            <a:avLst/>
          </a:prstGeom>
        </p:spPr>
      </p:pic>
      <p:sp>
        <p:nvSpPr>
          <p:cNvPr id="6" name="矩形 5">
            <a:extLst>
              <a:ext uri="{FF2B5EF4-FFF2-40B4-BE49-F238E27FC236}">
                <a16:creationId xmlns:a16="http://schemas.microsoft.com/office/drawing/2014/main" id="{72A159E7-4F05-4773-BD3F-36EEF0C73943}"/>
              </a:ext>
            </a:extLst>
          </p:cNvPr>
          <p:cNvSpPr/>
          <p:nvPr/>
        </p:nvSpPr>
        <p:spPr>
          <a:xfrm>
            <a:off x="67442" y="5495189"/>
            <a:ext cx="12057117" cy="1288814"/>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11-26 </a:t>
            </a:r>
            <a:r>
              <a:rPr lang="zh-CN" altLang="en-US" sz="1600" b="1" dirty="0">
                <a:solidFill>
                  <a:srgbClr val="0033CC"/>
                </a:solidFill>
                <a:latin typeface="Arial" panose="020B0604020202020204" pitchFamily="34" charset="0"/>
                <a:ea typeface="微软雅黑" panose="020B0503020204020204" pitchFamily="34" charset="-122"/>
              </a:rPr>
              <a:t>配体结合所诱导的受体酪氨酸激酶（</a:t>
            </a:r>
            <a:r>
              <a:rPr lang="en-US" altLang="zh-CN" sz="1600" b="1" dirty="0">
                <a:solidFill>
                  <a:srgbClr val="0033CC"/>
                </a:solidFill>
                <a:latin typeface="Arial" panose="020B0604020202020204" pitchFamily="34" charset="0"/>
                <a:ea typeface="微软雅黑" panose="020B0503020204020204" pitchFamily="34" charset="-122"/>
              </a:rPr>
              <a:t>RTKs</a:t>
            </a:r>
            <a:r>
              <a:rPr lang="zh-CN" altLang="en-US" sz="1600" b="1" dirty="0">
                <a:solidFill>
                  <a:srgbClr val="0033CC"/>
                </a:solidFill>
                <a:latin typeface="Arial" panose="020B0604020202020204" pitchFamily="34" charset="0"/>
                <a:ea typeface="微软雅黑" panose="020B0503020204020204" pitchFamily="34" charset="-122"/>
              </a:rPr>
              <a:t>）的二聚化与自磷酸化图解</a:t>
            </a:r>
          </a:p>
          <a:p>
            <a:pPr algn="ctr">
              <a:lnSpc>
                <a:spcPts val="2400"/>
              </a:lnSpc>
            </a:pPr>
            <a:r>
              <a:rPr lang="zh-CN" altLang="en-US" sz="1400" dirty="0">
                <a:latin typeface="Arial" panose="020B0604020202020204" pitchFamily="34" charset="0"/>
                <a:ea typeface="微软雅黑" panose="020B0503020204020204" pitchFamily="34" charset="-122"/>
              </a:rPr>
              <a:t>（</a:t>
            </a:r>
            <a:r>
              <a:rPr lang="en-US" altLang="zh-CN" sz="1400" dirty="0">
                <a:latin typeface="Arial" panose="020B0604020202020204" pitchFamily="34" charset="0"/>
                <a:ea typeface="微软雅黑" panose="020B0503020204020204" pitchFamily="34" charset="-122"/>
              </a:rPr>
              <a:t>1</a:t>
            </a:r>
            <a:r>
              <a:rPr lang="zh-CN" altLang="en-US" sz="1400" dirty="0">
                <a:latin typeface="Arial" panose="020B0604020202020204" pitchFamily="34" charset="0"/>
                <a:ea typeface="微软雅黑" panose="020B0503020204020204" pitchFamily="34" charset="-122"/>
              </a:rPr>
              <a:t>）当细胞处于“静息”状态（没有结合配体），</a:t>
            </a:r>
            <a:r>
              <a:rPr lang="en-US" altLang="zh-CN" sz="1400" dirty="0">
                <a:latin typeface="Arial" panose="020B0604020202020204" pitchFamily="34" charset="0"/>
                <a:ea typeface="微软雅黑" panose="020B0503020204020204" pitchFamily="34" charset="-122"/>
              </a:rPr>
              <a:t>RTK </a:t>
            </a:r>
            <a:r>
              <a:rPr lang="zh-CN" altLang="en-US" sz="1400" dirty="0">
                <a:latin typeface="Arial" panose="020B0604020202020204" pitchFamily="34" charset="0"/>
                <a:ea typeface="微软雅黑" panose="020B0503020204020204" pitchFamily="34" charset="-122"/>
              </a:rPr>
              <a:t>固有的激酶活性很低，激酶结构域柔韧的活化唇（</a:t>
            </a:r>
            <a:r>
              <a:rPr lang="en-US" altLang="zh-CN" sz="1400" dirty="0">
                <a:latin typeface="Arial" panose="020B0604020202020204" pitchFamily="34" charset="0"/>
                <a:ea typeface="微软雅黑" panose="020B0503020204020204" pitchFamily="34" charset="-122"/>
              </a:rPr>
              <a:t>activation lip</a:t>
            </a:r>
            <a:r>
              <a:rPr lang="zh-CN" altLang="en-US" sz="1400" dirty="0">
                <a:latin typeface="Arial" panose="020B0604020202020204" pitchFamily="34" charset="0"/>
                <a:ea typeface="微软雅黑" panose="020B0503020204020204" pitchFamily="34" charset="-122"/>
              </a:rPr>
              <a:t>）未被磷酸化而呈现阻断激酶活性的构象；（</a:t>
            </a:r>
            <a:r>
              <a:rPr lang="en-US" altLang="zh-CN" sz="1400" dirty="0">
                <a:latin typeface="Arial" panose="020B0604020202020204" pitchFamily="34" charset="0"/>
                <a:ea typeface="微软雅黑" panose="020B0503020204020204" pitchFamily="34" charset="-122"/>
              </a:rPr>
              <a:t>2</a:t>
            </a:r>
            <a:r>
              <a:rPr lang="zh-CN" altLang="en-US" sz="1400" dirty="0">
                <a:latin typeface="Arial" panose="020B0604020202020204" pitchFamily="34" charset="0"/>
                <a:ea typeface="微软雅黑" panose="020B0503020204020204" pitchFamily="34" charset="-122"/>
              </a:rPr>
              <a:t>）配体结合，引发构象改变，促进受体二聚化，活化唇部位特定的酪氨酸残基被交叉磷酸化，解除激酶活性的阻断状态；（</a:t>
            </a:r>
            <a:r>
              <a:rPr lang="en-US" altLang="zh-CN" sz="1400" dirty="0">
                <a:latin typeface="Arial" panose="020B0604020202020204" pitchFamily="34" charset="0"/>
                <a:ea typeface="微软雅黑" panose="020B0503020204020204" pitchFamily="34" charset="-122"/>
              </a:rPr>
              <a:t>3</a:t>
            </a:r>
            <a:r>
              <a:rPr lang="zh-CN" altLang="en-US" sz="1400" dirty="0">
                <a:latin typeface="Arial" panose="020B0604020202020204" pitchFamily="34" charset="0"/>
                <a:ea typeface="微软雅黑" panose="020B0503020204020204" pitchFamily="34" charset="-122"/>
              </a:rPr>
              <a:t>）受体胞内段其它酪氨酸残基被进一步交叉磷酸化，结果促进蛋白激酶被激活，并提供下游信号蛋白的锚定位点</a:t>
            </a:r>
          </a:p>
        </p:txBody>
      </p:sp>
      <p:sp>
        <p:nvSpPr>
          <p:cNvPr id="7" name="标题 6">
            <a:extLst>
              <a:ext uri="{FF2B5EF4-FFF2-40B4-BE49-F238E27FC236}">
                <a16:creationId xmlns:a16="http://schemas.microsoft.com/office/drawing/2014/main" id="{970F5366-3EF9-4DC8-994B-C22F45CDFEA9}"/>
              </a:ext>
            </a:extLst>
          </p:cNvPr>
          <p:cNvSpPr>
            <a:spLocks noGrp="1"/>
          </p:cNvSpPr>
          <p:nvPr>
            <p:ph type="title"/>
          </p:nvPr>
        </p:nvSpPr>
        <p:spPr/>
        <p:txBody>
          <a:bodyPr/>
          <a:lstStyle/>
          <a:p>
            <a:r>
              <a:rPr lang="zh-CN" altLang="en-US" dirty="0"/>
              <a:t>受体酪氨酸激酶（</a:t>
            </a:r>
            <a:r>
              <a:rPr lang="en-US" altLang="zh-CN" dirty="0"/>
              <a:t>RTKs</a:t>
            </a:r>
            <a:r>
              <a:rPr lang="zh-CN" altLang="en-US" dirty="0"/>
              <a:t>）的二聚化与自磷酸化</a:t>
            </a:r>
          </a:p>
        </p:txBody>
      </p:sp>
    </p:spTree>
    <p:extLst>
      <p:ext uri="{BB962C8B-B14F-4D97-AF65-F5344CB8AC3E}">
        <p14:creationId xmlns:p14="http://schemas.microsoft.com/office/powerpoint/2010/main" val="586274632"/>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a:extLst>
              <a:ext uri="{FF2B5EF4-FFF2-40B4-BE49-F238E27FC236}">
                <a16:creationId xmlns:a16="http://schemas.microsoft.com/office/drawing/2014/main" id="{547A7494-7323-4945-8EF0-80C8CF3C5E54}"/>
              </a:ext>
            </a:extLst>
          </p:cNvPr>
          <p:cNvSpPr>
            <a:spLocks noGrp="1"/>
          </p:cNvSpPr>
          <p:nvPr>
            <p:ph type="title"/>
          </p:nvPr>
        </p:nvSpPr>
        <p:spPr/>
        <p:txBody>
          <a:bodyPr>
            <a:normAutofit/>
          </a:bodyPr>
          <a:lstStyle/>
          <a:p>
            <a:r>
              <a:rPr lang="zh-CN" altLang="en-US" dirty="0"/>
              <a:t>信号转导 （</a:t>
            </a:r>
            <a:r>
              <a:rPr lang="en-US" altLang="zh-CN" dirty="0"/>
              <a:t>signal transduction</a:t>
            </a:r>
            <a:r>
              <a:rPr lang="zh-CN" altLang="en-US" dirty="0"/>
              <a:t>）</a:t>
            </a:r>
          </a:p>
        </p:txBody>
      </p:sp>
      <p:sp>
        <p:nvSpPr>
          <p:cNvPr id="7171" name="内容占位符 2">
            <a:extLst>
              <a:ext uri="{FF2B5EF4-FFF2-40B4-BE49-F238E27FC236}">
                <a16:creationId xmlns:a16="http://schemas.microsoft.com/office/drawing/2014/main" id="{A6E66346-AAD1-497C-AD65-D54FF2F7FBCF}"/>
              </a:ext>
            </a:extLst>
          </p:cNvPr>
          <p:cNvSpPr>
            <a:spLocks noGrp="1"/>
          </p:cNvSpPr>
          <p:nvPr>
            <p:ph idx="1"/>
          </p:nvPr>
        </p:nvSpPr>
        <p:spPr/>
        <p:txBody>
          <a:bodyPr>
            <a:normAutofit/>
          </a:bodyPr>
          <a:lstStyle/>
          <a:p>
            <a:pPr>
              <a:lnSpc>
                <a:spcPct val="150000"/>
              </a:lnSpc>
              <a:spcAft>
                <a:spcPts val="600"/>
              </a:spcAft>
            </a:pPr>
            <a:r>
              <a:rPr lang="zh-CN" altLang="en-US" sz="2000" b="1" dirty="0">
                <a:solidFill>
                  <a:srgbClr val="0033CC"/>
                </a:solidFill>
              </a:rPr>
              <a:t>信号转导：</a:t>
            </a:r>
            <a:r>
              <a:rPr lang="zh-CN" altLang="en-US" sz="2000" dirty="0"/>
              <a:t>是实现细胞间通信的关键过程，它是协调多细胞生物细胞间功能，控制细胞生长和分裂，组织发生与形态建成所必需的，也是细胞感知并应对外界环境刺激而进行生理学反应的基础</a:t>
            </a:r>
          </a:p>
        </p:txBody>
      </p:sp>
      <p:grpSp>
        <p:nvGrpSpPr>
          <p:cNvPr id="7172" name="组合 11">
            <a:extLst>
              <a:ext uri="{FF2B5EF4-FFF2-40B4-BE49-F238E27FC236}">
                <a16:creationId xmlns:a16="http://schemas.microsoft.com/office/drawing/2014/main" id="{5DB29E2D-48A9-4264-B589-EC6374935818}"/>
              </a:ext>
            </a:extLst>
          </p:cNvPr>
          <p:cNvGrpSpPr>
            <a:grpSpLocks/>
          </p:cNvGrpSpPr>
          <p:nvPr/>
        </p:nvGrpSpPr>
        <p:grpSpPr bwMode="auto">
          <a:xfrm>
            <a:off x="2241539" y="3148781"/>
            <a:ext cx="7708923" cy="3448163"/>
            <a:chOff x="755576" y="2852936"/>
            <a:chExt cx="7743821" cy="3463395"/>
          </a:xfrm>
        </p:grpSpPr>
        <p:pic>
          <p:nvPicPr>
            <p:cNvPr id="7173" name="Picture 4">
              <a:extLst>
                <a:ext uri="{FF2B5EF4-FFF2-40B4-BE49-F238E27FC236}">
                  <a16:creationId xmlns:a16="http://schemas.microsoft.com/office/drawing/2014/main" id="{91AFE51B-668B-4FA8-8C5A-4CCCCDA0D7C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5576" y="2852936"/>
              <a:ext cx="7743821" cy="28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4" name="矩形 6">
              <a:extLst>
                <a:ext uri="{FF2B5EF4-FFF2-40B4-BE49-F238E27FC236}">
                  <a16:creationId xmlns:a16="http://schemas.microsoft.com/office/drawing/2014/main" id="{E49874BC-78D2-40D9-9DAD-E647EDB8F1D0}"/>
                </a:ext>
              </a:extLst>
            </p:cNvPr>
            <p:cNvSpPr>
              <a:spLocks noChangeArrowheads="1"/>
            </p:cNvSpPr>
            <p:nvPr/>
          </p:nvSpPr>
          <p:spPr bwMode="auto">
            <a:xfrm>
              <a:off x="1027085" y="5945367"/>
              <a:ext cx="7200799" cy="370964"/>
            </a:xfrm>
            <a:prstGeom prst="rect">
              <a:avLst/>
            </a:prstGeom>
            <a:solidFill>
              <a:srgbClr val="0033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1800" b="1" dirty="0">
                  <a:solidFill>
                    <a:srgbClr val="FFFF00"/>
                  </a:solidFill>
                  <a:ea typeface="宋体" panose="02010600030101010101" pitchFamily="2" charset="-122"/>
                  <a:cs typeface="Arial" panose="020B0604020202020204" pitchFamily="34" charset="0"/>
                </a:rPr>
                <a:t>Conversion of information from one form into another</a:t>
              </a:r>
            </a:p>
          </p:txBody>
        </p:sp>
      </p:grpSp>
    </p:spTree>
    <p:extLst>
      <p:ext uri="{BB962C8B-B14F-4D97-AF65-F5344CB8AC3E}">
        <p14:creationId xmlns:p14="http://schemas.microsoft.com/office/powerpoint/2010/main" val="3117899350"/>
      </p:ext>
    </p:extLst>
  </p:cSld>
  <p:clrMapOvr>
    <a:masterClrMapping/>
  </p:clrMapOvr>
  <p:transition spd="slow">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9" name="图片 3">
            <a:extLst>
              <a:ext uri="{FF2B5EF4-FFF2-40B4-BE49-F238E27FC236}">
                <a16:creationId xmlns:a16="http://schemas.microsoft.com/office/drawing/2014/main" id="{EB460CE7-8FD7-40DC-8571-1E2C3106855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96203" y="1630938"/>
            <a:ext cx="9399595" cy="46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a:extLst>
              <a:ext uri="{FF2B5EF4-FFF2-40B4-BE49-F238E27FC236}">
                <a16:creationId xmlns:a16="http://schemas.microsoft.com/office/drawing/2014/main" id="{F48DC8B5-D5A1-4D84-8FEC-A1BAB9698C34}"/>
              </a:ext>
            </a:extLst>
          </p:cNvPr>
          <p:cNvSpPr>
            <a:spLocks noGrp="1"/>
          </p:cNvSpPr>
          <p:nvPr>
            <p:ph type="title"/>
          </p:nvPr>
        </p:nvSpPr>
        <p:spPr/>
        <p:txBody>
          <a:bodyPr/>
          <a:lstStyle/>
          <a:p>
            <a:r>
              <a:rPr lang="en-US" altLang="zh-CN" dirty="0"/>
              <a:t>The Structure and Activation of a Receptor Tyrosine Kinase</a:t>
            </a:r>
            <a:endParaRPr lang="zh-CN" altLang="en-US" dirty="0"/>
          </a:p>
        </p:txBody>
      </p:sp>
    </p:spTree>
    <p:extLst>
      <p:ext uri="{BB962C8B-B14F-4D97-AF65-F5344CB8AC3E}">
        <p14:creationId xmlns:p14="http://schemas.microsoft.com/office/powerpoint/2010/main" val="1605564560"/>
      </p:ext>
    </p:extLst>
  </p:cSld>
  <p:clrMapOvr>
    <a:masterClrMapping/>
  </p:clrMapOvr>
  <p:transition spd="slow">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F698B0-E2F6-4D58-9105-2A386CDFA53F}"/>
              </a:ext>
            </a:extLst>
          </p:cNvPr>
          <p:cNvSpPr>
            <a:spLocks noGrp="1"/>
          </p:cNvSpPr>
          <p:nvPr>
            <p:ph type="title"/>
          </p:nvPr>
        </p:nvSpPr>
        <p:spPr/>
        <p:txBody>
          <a:bodyPr>
            <a:normAutofit/>
          </a:bodyPr>
          <a:lstStyle/>
          <a:p>
            <a:r>
              <a:rPr lang="zh-CN" altLang="en-US" dirty="0"/>
              <a:t>（二）受体酪氨酸激酶介导的</a:t>
            </a:r>
            <a:r>
              <a:rPr lang="en-US" altLang="zh-CN" dirty="0"/>
              <a:t>Ras-MAK </a:t>
            </a:r>
            <a:r>
              <a:rPr lang="zh-CN" altLang="en-US" dirty="0"/>
              <a:t>激酶信号通路</a:t>
            </a:r>
          </a:p>
        </p:txBody>
      </p:sp>
      <p:sp>
        <p:nvSpPr>
          <p:cNvPr id="6" name="内容占位符 5">
            <a:extLst>
              <a:ext uri="{FF2B5EF4-FFF2-40B4-BE49-F238E27FC236}">
                <a16:creationId xmlns:a16="http://schemas.microsoft.com/office/drawing/2014/main" id="{0CD3DAF6-5867-4F62-9051-09A65E2E9B5B}"/>
              </a:ext>
            </a:extLst>
          </p:cNvPr>
          <p:cNvSpPr>
            <a:spLocks noGrp="1"/>
          </p:cNvSpPr>
          <p:nvPr>
            <p:ph idx="1"/>
          </p:nvPr>
        </p:nvSpPr>
        <p:spPr>
          <a:xfrm>
            <a:off x="824365" y="1219200"/>
            <a:ext cx="8753587" cy="5435604"/>
          </a:xfrm>
        </p:spPr>
        <p:txBody>
          <a:bodyPr>
            <a:normAutofit/>
          </a:bodyPr>
          <a:lstStyle/>
          <a:p>
            <a:pPr>
              <a:lnSpc>
                <a:spcPct val="150000"/>
              </a:lnSpc>
            </a:pPr>
            <a:r>
              <a:rPr lang="zh-CN" altLang="en-US" sz="2000" dirty="0"/>
              <a:t>几乎所有</a:t>
            </a:r>
            <a:r>
              <a:rPr lang="en-US" altLang="zh-CN" sz="2000" b="1" dirty="0">
                <a:solidFill>
                  <a:srgbClr val="0033CC"/>
                </a:solidFill>
              </a:rPr>
              <a:t>RTKs </a:t>
            </a:r>
            <a:r>
              <a:rPr lang="zh-CN" altLang="en-US" sz="2000" b="1" dirty="0">
                <a:solidFill>
                  <a:srgbClr val="0033CC"/>
                </a:solidFill>
              </a:rPr>
              <a:t>和细胞因子受体都能介导</a:t>
            </a:r>
            <a:r>
              <a:rPr lang="en-US" altLang="zh-CN" sz="2000" b="1" dirty="0">
                <a:solidFill>
                  <a:srgbClr val="0033CC"/>
                </a:solidFill>
              </a:rPr>
              <a:t>Ras-MAK </a:t>
            </a:r>
            <a:r>
              <a:rPr lang="zh-CN" altLang="en-US" sz="2000" b="1" dirty="0">
                <a:solidFill>
                  <a:srgbClr val="0033CC"/>
                </a:solidFill>
              </a:rPr>
              <a:t>激酶信号通路</a:t>
            </a:r>
          </a:p>
        </p:txBody>
      </p:sp>
      <p:pic>
        <p:nvPicPr>
          <p:cNvPr id="5" name="Picture 2">
            <a:extLst>
              <a:ext uri="{FF2B5EF4-FFF2-40B4-BE49-F238E27FC236}">
                <a16:creationId xmlns:a16="http://schemas.microsoft.com/office/drawing/2014/main" id="{4BE259B8-DD3B-4F8A-9203-66D406F8B3A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880464" y="1794804"/>
            <a:ext cx="4788404" cy="48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图片 7">
            <a:extLst>
              <a:ext uri="{FF2B5EF4-FFF2-40B4-BE49-F238E27FC236}">
                <a16:creationId xmlns:a16="http://schemas.microsoft.com/office/drawing/2014/main" id="{FE1D8C9B-EE7E-4F55-BDE4-12EBFA5CEA4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3132" y="2334804"/>
            <a:ext cx="5760000" cy="4320000"/>
          </a:xfrm>
          <a:prstGeom prst="rect">
            <a:avLst/>
          </a:prstGeom>
        </p:spPr>
      </p:pic>
    </p:spTree>
    <p:extLst>
      <p:ext uri="{BB962C8B-B14F-4D97-AF65-F5344CB8AC3E}">
        <p14:creationId xmlns:p14="http://schemas.microsoft.com/office/powerpoint/2010/main" val="1602626827"/>
      </p:ext>
    </p:extLst>
  </p:cSld>
  <p:clrMapOvr>
    <a:masterClrMapping/>
  </p:clrMapOvr>
  <p:transition spd="slow">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921D43-8B52-4564-872A-AA32C498BA90}"/>
              </a:ext>
            </a:extLst>
          </p:cNvPr>
          <p:cNvSpPr>
            <a:spLocks noGrp="1"/>
          </p:cNvSpPr>
          <p:nvPr>
            <p:ph type="title"/>
          </p:nvPr>
        </p:nvSpPr>
        <p:spPr/>
        <p:txBody>
          <a:bodyPr/>
          <a:lstStyle/>
          <a:p>
            <a:r>
              <a:rPr lang="en-US" altLang="zh-CN" dirty="0"/>
              <a:t>1. </a:t>
            </a:r>
            <a:r>
              <a:rPr lang="zh-CN" altLang="en-US" dirty="0"/>
              <a:t>胞外信号分子与接头蛋白</a:t>
            </a:r>
          </a:p>
        </p:txBody>
      </p:sp>
      <p:sp>
        <p:nvSpPr>
          <p:cNvPr id="4" name="内容占位符 2">
            <a:extLst>
              <a:ext uri="{FF2B5EF4-FFF2-40B4-BE49-F238E27FC236}">
                <a16:creationId xmlns:a16="http://schemas.microsoft.com/office/drawing/2014/main" id="{3DC577C7-5CA1-41DB-ACA1-37DA81029078}"/>
              </a:ext>
            </a:extLst>
          </p:cNvPr>
          <p:cNvSpPr txBox="1">
            <a:spLocks/>
          </p:cNvSpPr>
          <p:nvPr/>
        </p:nvSpPr>
        <p:spPr>
          <a:xfrm>
            <a:off x="0" y="5784576"/>
            <a:ext cx="12192000" cy="920431"/>
          </a:xfrm>
          <a:prstGeom prst="rect">
            <a:avLst/>
          </a:prstGeom>
          <a:solidFill>
            <a:srgbClr val="0033CC"/>
          </a:solidFill>
        </p:spPr>
        <p:txBody>
          <a:bodyPr/>
          <a:lstStyle>
            <a:lvl1pPr marL="228600" indent="-228600" algn="l" defTabSz="914400" rtl="0" eaLnBrk="1" latinLnBrk="0" hangingPunct="1">
              <a:lnSpc>
                <a:spcPct val="100000"/>
              </a:lnSpc>
              <a:spcBef>
                <a:spcPts val="600"/>
              </a:spcBef>
              <a:buFont typeface="Arial" panose="020B0604020202020204" pitchFamily="34" charset="0"/>
              <a:buChar char="•"/>
              <a:defRPr sz="2400" kern="1200" baseline="0">
                <a:solidFill>
                  <a:schemeClr val="tx1"/>
                </a:solidFill>
                <a:latin typeface="Arial" panose="020B0604020202020204" pitchFamily="34" charset="0"/>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000" kern="1200" baseline="0">
                <a:solidFill>
                  <a:schemeClr val="tx1"/>
                </a:solidFill>
                <a:latin typeface="Arial" panose="020B0604020202020204" pitchFamily="34" charset="0"/>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1800" kern="1200" baseline="0">
                <a:solidFill>
                  <a:schemeClr val="tx1"/>
                </a:solidFill>
                <a:latin typeface="Arial" panose="020B0604020202020204" pitchFamily="34" charset="0"/>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600" kern="1200" baseline="0">
                <a:solidFill>
                  <a:schemeClr val="tx1"/>
                </a:solidFill>
                <a:latin typeface="Arial" panose="020B0604020202020204" pitchFamily="34" charset="0"/>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400" kern="1200" baseline="0">
                <a:solidFill>
                  <a:schemeClr val="tx1"/>
                </a:solidFill>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zh-CN" altLang="en-US" sz="1800" b="1" dirty="0">
                <a:solidFill>
                  <a:srgbClr val="FFFF00"/>
                </a:solidFill>
              </a:rPr>
              <a:t>活化的</a:t>
            </a:r>
            <a:r>
              <a:rPr lang="en-US" altLang="zh-CN" sz="1800" b="1" dirty="0">
                <a:solidFill>
                  <a:srgbClr val="FFFF00"/>
                </a:solidFill>
              </a:rPr>
              <a:t>RTK</a:t>
            </a:r>
            <a:r>
              <a:rPr lang="zh-CN" altLang="en-US" sz="1800" b="1" dirty="0">
                <a:solidFill>
                  <a:srgbClr val="FFFF00"/>
                </a:solidFill>
              </a:rPr>
              <a:t>激活</a:t>
            </a:r>
            <a:r>
              <a:rPr lang="en-US" altLang="zh-CN" sz="1800" b="1" dirty="0">
                <a:solidFill>
                  <a:srgbClr val="FFFF00"/>
                </a:solidFill>
              </a:rPr>
              <a:t>Ras</a:t>
            </a:r>
            <a:r>
              <a:rPr lang="zh-CN" altLang="en-US" sz="1800" b="1" dirty="0">
                <a:solidFill>
                  <a:srgbClr val="FFFF00"/>
                </a:solidFill>
              </a:rPr>
              <a:t>蛋白：接头蛋白（</a:t>
            </a:r>
            <a:r>
              <a:rPr lang="en-US" altLang="zh-CN" sz="1800" b="1" dirty="0">
                <a:solidFill>
                  <a:srgbClr val="FFFF00"/>
                </a:solidFill>
              </a:rPr>
              <a:t>adapter proteins</a:t>
            </a:r>
            <a:r>
              <a:rPr lang="zh-CN" altLang="en-US" sz="1800" b="1" dirty="0">
                <a:solidFill>
                  <a:srgbClr val="FFFF00"/>
                </a:solidFill>
              </a:rPr>
              <a:t>）连接活化的</a:t>
            </a:r>
            <a:r>
              <a:rPr lang="en-US" altLang="zh-CN" sz="1800" b="1" dirty="0">
                <a:solidFill>
                  <a:srgbClr val="FFFF00"/>
                </a:solidFill>
              </a:rPr>
              <a:t>RTK</a:t>
            </a:r>
            <a:r>
              <a:rPr lang="zh-CN" altLang="en-US" sz="1800" b="1" dirty="0">
                <a:solidFill>
                  <a:srgbClr val="FFFF00"/>
                </a:solidFill>
              </a:rPr>
              <a:t>与</a:t>
            </a:r>
            <a:r>
              <a:rPr lang="en-US" altLang="zh-CN" sz="1800" b="1" dirty="0">
                <a:solidFill>
                  <a:srgbClr val="FFFF00"/>
                </a:solidFill>
              </a:rPr>
              <a:t>Ras</a:t>
            </a:r>
            <a:r>
              <a:rPr lang="zh-CN" altLang="en-US" sz="1800" b="1" dirty="0">
                <a:solidFill>
                  <a:srgbClr val="FFFF00"/>
                </a:solidFill>
              </a:rPr>
              <a:t>激活蛋白（如</a:t>
            </a:r>
            <a:r>
              <a:rPr lang="en-US" altLang="zh-CN" sz="1800" b="1" dirty="0">
                <a:solidFill>
                  <a:srgbClr val="FFFF00"/>
                </a:solidFill>
              </a:rPr>
              <a:t>GEF </a:t>
            </a:r>
            <a:r>
              <a:rPr lang="zh-CN" altLang="en-US" sz="1800" b="1" dirty="0">
                <a:solidFill>
                  <a:srgbClr val="FFFF00"/>
                </a:solidFill>
              </a:rPr>
              <a:t>），导致</a:t>
            </a:r>
            <a:r>
              <a:rPr lang="en-US" altLang="zh-CN" sz="1800" b="1" dirty="0">
                <a:solidFill>
                  <a:srgbClr val="FFFF00"/>
                </a:solidFill>
              </a:rPr>
              <a:t>GDP-GTP</a:t>
            </a:r>
            <a:r>
              <a:rPr lang="zh-CN" altLang="en-US" sz="1800" b="1" dirty="0">
                <a:solidFill>
                  <a:srgbClr val="FFFF00"/>
                </a:solidFill>
              </a:rPr>
              <a:t>交换，活化的</a:t>
            </a:r>
            <a:r>
              <a:rPr lang="en-US" altLang="zh-CN" sz="1800" b="1" dirty="0">
                <a:solidFill>
                  <a:srgbClr val="FFFF00"/>
                </a:solidFill>
              </a:rPr>
              <a:t>Ras</a:t>
            </a:r>
            <a:r>
              <a:rPr lang="zh-CN" altLang="en-US" sz="1800" b="1" dirty="0">
                <a:solidFill>
                  <a:srgbClr val="FFFF00"/>
                </a:solidFill>
              </a:rPr>
              <a:t>蛋白诱发信号通路的“下游事件”</a:t>
            </a:r>
          </a:p>
        </p:txBody>
      </p:sp>
      <p:pic>
        <p:nvPicPr>
          <p:cNvPr id="5" name="Picture 1028" descr="15-55">
            <a:extLst>
              <a:ext uri="{FF2B5EF4-FFF2-40B4-BE49-F238E27FC236}">
                <a16:creationId xmlns:a16="http://schemas.microsoft.com/office/drawing/2014/main" id="{26C1624D-C0CF-4A47-A92B-D29FB077EB5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07413" y="1603994"/>
            <a:ext cx="9577174" cy="39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1707381"/>
      </p:ext>
    </p:extLst>
  </p:cSld>
  <p:clrMapOvr>
    <a:masterClrMapping/>
  </p:clrMapOvr>
  <p:transition spd="slow">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14B1A0-0363-4814-961B-1141AB3E10ED}"/>
              </a:ext>
            </a:extLst>
          </p:cNvPr>
          <p:cNvSpPr>
            <a:spLocks noGrp="1"/>
          </p:cNvSpPr>
          <p:nvPr>
            <p:ph type="title"/>
          </p:nvPr>
        </p:nvSpPr>
        <p:spPr/>
        <p:txBody>
          <a:bodyPr/>
          <a:lstStyle/>
          <a:p>
            <a:r>
              <a:rPr lang="en-US" altLang="zh-CN" dirty="0"/>
              <a:t>2. Ras </a:t>
            </a:r>
            <a:r>
              <a:rPr lang="zh-CN" altLang="en-US" dirty="0"/>
              <a:t>蛋白</a:t>
            </a:r>
          </a:p>
        </p:txBody>
      </p:sp>
      <p:sp>
        <p:nvSpPr>
          <p:cNvPr id="4" name="内容占位符 3">
            <a:extLst>
              <a:ext uri="{FF2B5EF4-FFF2-40B4-BE49-F238E27FC236}">
                <a16:creationId xmlns:a16="http://schemas.microsoft.com/office/drawing/2014/main" id="{0FC290A4-1E78-4555-A262-804428CB87F2}"/>
              </a:ext>
            </a:extLst>
          </p:cNvPr>
          <p:cNvSpPr>
            <a:spLocks noGrp="1"/>
          </p:cNvSpPr>
          <p:nvPr>
            <p:ph idx="1"/>
          </p:nvPr>
        </p:nvSpPr>
        <p:spPr/>
        <p:txBody>
          <a:bodyPr>
            <a:normAutofit/>
          </a:bodyPr>
          <a:lstStyle/>
          <a:p>
            <a:pPr>
              <a:lnSpc>
                <a:spcPct val="150000"/>
              </a:lnSpc>
            </a:pPr>
            <a:r>
              <a:rPr lang="en-US" altLang="zh-CN" sz="2000" b="1" dirty="0">
                <a:solidFill>
                  <a:srgbClr val="0033CC"/>
                </a:solidFill>
              </a:rPr>
              <a:t>Ras</a:t>
            </a:r>
            <a:r>
              <a:rPr lang="zh-CN" altLang="en-US" sz="2000" b="1" dirty="0">
                <a:solidFill>
                  <a:srgbClr val="0033CC"/>
                </a:solidFill>
              </a:rPr>
              <a:t>：</a:t>
            </a:r>
            <a:r>
              <a:rPr lang="en-US" altLang="zh-CN" sz="2000" b="1" dirty="0">
                <a:solidFill>
                  <a:srgbClr val="0033CC"/>
                </a:solidFill>
              </a:rPr>
              <a:t>rat sarcoma</a:t>
            </a:r>
            <a:r>
              <a:rPr lang="zh-CN" altLang="en-US" sz="2000" b="1" dirty="0">
                <a:solidFill>
                  <a:srgbClr val="0033CC"/>
                </a:solidFill>
              </a:rPr>
              <a:t>；</a:t>
            </a:r>
            <a:r>
              <a:rPr lang="en-US" altLang="zh-CN" sz="2000" b="1" dirty="0">
                <a:solidFill>
                  <a:srgbClr val="0033CC"/>
                </a:solidFill>
              </a:rPr>
              <a:t>GTPase </a:t>
            </a:r>
            <a:r>
              <a:rPr lang="zh-CN" altLang="en-US" sz="2000" b="1" dirty="0">
                <a:solidFill>
                  <a:srgbClr val="0033CC"/>
                </a:solidFill>
              </a:rPr>
              <a:t>开关蛋白</a:t>
            </a:r>
            <a:endParaRPr lang="en-US" altLang="zh-CN" sz="2000" b="1" dirty="0">
              <a:solidFill>
                <a:srgbClr val="0033CC"/>
              </a:solidFill>
            </a:endParaRPr>
          </a:p>
          <a:p>
            <a:pPr>
              <a:lnSpc>
                <a:spcPct val="150000"/>
              </a:lnSpc>
            </a:pPr>
            <a:r>
              <a:rPr lang="en-US" altLang="zh-CN" sz="2000" dirty="0"/>
              <a:t>Ras </a:t>
            </a:r>
            <a:r>
              <a:rPr lang="zh-CN" altLang="en-US" sz="2000" dirty="0"/>
              <a:t>蛋白（</a:t>
            </a:r>
            <a:r>
              <a:rPr lang="en-US" altLang="zh-CN" sz="2000" dirty="0"/>
              <a:t>21KD</a:t>
            </a:r>
            <a:r>
              <a:rPr lang="zh-CN" altLang="en-US" sz="2000" dirty="0"/>
              <a:t>）是</a:t>
            </a:r>
            <a:r>
              <a:rPr lang="en-US" altLang="zh-CN" sz="2000" i="1" dirty="0" err="1"/>
              <a:t>ras</a:t>
            </a:r>
            <a:r>
              <a:rPr lang="en-US" altLang="zh-CN" sz="2000" dirty="0"/>
              <a:t> </a:t>
            </a:r>
            <a:r>
              <a:rPr lang="zh-CN" altLang="en-US" sz="2000" dirty="0"/>
              <a:t>基因表达产物，是由</a:t>
            </a:r>
            <a:r>
              <a:rPr lang="en-US" altLang="zh-CN" sz="2000" dirty="0"/>
              <a:t>190 </a:t>
            </a:r>
            <a:r>
              <a:rPr lang="zh-CN" altLang="en-US" sz="2000" dirty="0"/>
              <a:t>个氨基酸残基组成的小分子单体</a:t>
            </a:r>
            <a:r>
              <a:rPr lang="en-US" altLang="zh-CN" sz="2000" dirty="0"/>
              <a:t>GTP </a:t>
            </a:r>
            <a:r>
              <a:rPr lang="zh-CN" altLang="en-US" sz="2000" dirty="0"/>
              <a:t>结合蛋白，具有</a:t>
            </a:r>
            <a:r>
              <a:rPr lang="en-US" altLang="zh-CN" sz="2000" dirty="0"/>
              <a:t>GTPase </a:t>
            </a:r>
            <a:r>
              <a:rPr lang="zh-CN" altLang="en-US" sz="2000" dirty="0"/>
              <a:t>活性，分布于质膜胞质一侧，结合</a:t>
            </a:r>
            <a:r>
              <a:rPr lang="en-US" altLang="zh-CN" sz="2000" dirty="0"/>
              <a:t>GTP </a:t>
            </a:r>
            <a:r>
              <a:rPr lang="zh-CN" altLang="en-US" sz="2000" dirty="0"/>
              <a:t>时呈活化态，而结合</a:t>
            </a:r>
            <a:r>
              <a:rPr lang="en-US" altLang="zh-CN" sz="2000" dirty="0"/>
              <a:t>GDP </a:t>
            </a:r>
            <a:r>
              <a:rPr lang="zh-CN" altLang="en-US" sz="2000" dirty="0"/>
              <a:t>时呈失活态</a:t>
            </a:r>
          </a:p>
          <a:p>
            <a:pPr>
              <a:lnSpc>
                <a:spcPct val="150000"/>
              </a:lnSpc>
            </a:pPr>
            <a:endParaRPr lang="zh-CN" altLang="en-US" sz="2000" dirty="0"/>
          </a:p>
        </p:txBody>
      </p:sp>
      <p:pic>
        <p:nvPicPr>
          <p:cNvPr id="6" name="图片 5">
            <a:extLst>
              <a:ext uri="{FF2B5EF4-FFF2-40B4-BE49-F238E27FC236}">
                <a16:creationId xmlns:a16="http://schemas.microsoft.com/office/drawing/2014/main" id="{60ACDD5F-3042-4275-88FE-85909DEBF2E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6575" y="3555131"/>
            <a:ext cx="5352450" cy="1440000"/>
          </a:xfrm>
          <a:prstGeom prst="rect">
            <a:avLst/>
          </a:prstGeom>
        </p:spPr>
      </p:pic>
      <p:pic>
        <p:nvPicPr>
          <p:cNvPr id="7" name="内容占位符 3" descr="imagepage27.JPG">
            <a:extLst>
              <a:ext uri="{FF2B5EF4-FFF2-40B4-BE49-F238E27FC236}">
                <a16:creationId xmlns:a16="http://schemas.microsoft.com/office/drawing/2014/main" id="{3A1D7FEE-F7E4-4A5E-9030-648AF7374355}"/>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6742145" y="2887992"/>
            <a:ext cx="4866187" cy="3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id="{8352707F-FE67-4998-BF34-0947CC79285A}"/>
              </a:ext>
            </a:extLst>
          </p:cNvPr>
          <p:cNvSpPr/>
          <p:nvPr/>
        </p:nvSpPr>
        <p:spPr>
          <a:xfrm>
            <a:off x="7195144" y="6364212"/>
            <a:ext cx="3960187" cy="338554"/>
          </a:xfrm>
          <a:prstGeom prst="rect">
            <a:avLst/>
          </a:prstGeom>
        </p:spPr>
        <p:txBody>
          <a:bodyPr wrap="square">
            <a:spAutoFit/>
          </a:bodyPr>
          <a:lstStyle/>
          <a:p>
            <a:pPr algn="ct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11-28 Ras </a:t>
            </a:r>
            <a:r>
              <a:rPr lang="zh-CN" altLang="en-US" sz="1600" b="1" dirty="0">
                <a:solidFill>
                  <a:srgbClr val="0033CC"/>
                </a:solidFill>
                <a:latin typeface="Arial" panose="020B0604020202020204" pitchFamily="34" charset="0"/>
                <a:ea typeface="微软雅黑" panose="020B0503020204020204" pitchFamily="34" charset="-122"/>
              </a:rPr>
              <a:t>蛋白 </a:t>
            </a:r>
            <a:r>
              <a:rPr lang="en-US" altLang="zh-CN" sz="1600" b="1" dirty="0">
                <a:solidFill>
                  <a:srgbClr val="0033CC"/>
                </a:solidFill>
                <a:latin typeface="Arial" panose="020B0604020202020204" pitchFamily="34" charset="0"/>
                <a:ea typeface="微软雅黑" panose="020B0503020204020204" pitchFamily="34" charset="-122"/>
              </a:rPr>
              <a:t>GTP-GDP </a:t>
            </a:r>
            <a:r>
              <a:rPr lang="zh-CN" altLang="en-US" sz="1600" b="1" dirty="0">
                <a:solidFill>
                  <a:srgbClr val="0033CC"/>
                </a:solidFill>
                <a:latin typeface="Arial" panose="020B0604020202020204" pitchFamily="34" charset="0"/>
                <a:ea typeface="微软雅黑" panose="020B0503020204020204" pitchFamily="34" charset="-122"/>
              </a:rPr>
              <a:t>转换与机制</a:t>
            </a:r>
          </a:p>
        </p:txBody>
      </p:sp>
      <p:sp>
        <p:nvSpPr>
          <p:cNvPr id="9" name="矩形 8">
            <a:extLst>
              <a:ext uri="{FF2B5EF4-FFF2-40B4-BE49-F238E27FC236}">
                <a16:creationId xmlns:a16="http://schemas.microsoft.com/office/drawing/2014/main" id="{7B082EBF-FEA4-4BE4-B9A1-45A887F92D10}"/>
              </a:ext>
            </a:extLst>
          </p:cNvPr>
          <p:cNvSpPr/>
          <p:nvPr/>
        </p:nvSpPr>
        <p:spPr>
          <a:xfrm>
            <a:off x="304800" y="5498397"/>
            <a:ext cx="6096000" cy="1156407"/>
          </a:xfrm>
          <a:prstGeom prst="rect">
            <a:avLst/>
          </a:prstGeom>
          <a:solidFill>
            <a:srgbClr val="0033CC"/>
          </a:solidFill>
        </p:spPr>
        <p:txBody>
          <a:bodyPr>
            <a:spAutoFit/>
          </a:bodyPr>
          <a:lstStyle/>
          <a:p>
            <a:pPr>
              <a:lnSpc>
                <a:spcPct val="150000"/>
              </a:lnSpc>
            </a:pPr>
            <a:r>
              <a:rPr lang="en-US" altLang="zh-CN" sz="1600" b="1" dirty="0">
                <a:solidFill>
                  <a:srgbClr val="FFFF00"/>
                </a:solidFill>
                <a:latin typeface="Arial" panose="020B0604020202020204" pitchFamily="34" charset="0"/>
                <a:ea typeface="微软雅黑" panose="020B0503020204020204" pitchFamily="34" charset="-122"/>
                <a:cs typeface="Arial" panose="020B0604020202020204" pitchFamily="34" charset="0"/>
              </a:rPr>
              <a:t>Ras </a:t>
            </a:r>
            <a:r>
              <a:rPr lang="zh-CN" altLang="en-US" sz="1600" b="1" dirty="0">
                <a:solidFill>
                  <a:srgbClr val="FFFF00"/>
                </a:solidFill>
                <a:latin typeface="Arial" panose="020B0604020202020204" pitchFamily="34" charset="0"/>
                <a:ea typeface="微软雅黑" panose="020B0503020204020204" pitchFamily="34" charset="-122"/>
                <a:cs typeface="Arial" panose="020B0604020202020204" pitchFamily="34" charset="0"/>
              </a:rPr>
              <a:t>蛋白从失活态到活化态的转变，先要</a:t>
            </a:r>
            <a:r>
              <a:rPr lang="en-US" altLang="zh-CN" sz="1600" b="1" dirty="0">
                <a:solidFill>
                  <a:srgbClr val="FFFF00"/>
                </a:solidFill>
                <a:latin typeface="Arial" panose="020B0604020202020204" pitchFamily="34" charset="0"/>
                <a:ea typeface="微软雅黑" panose="020B0503020204020204" pitchFamily="34" charset="-122"/>
                <a:cs typeface="Arial" panose="020B0604020202020204" pitchFamily="34" charset="0"/>
              </a:rPr>
              <a:t>GDP </a:t>
            </a:r>
            <a:r>
              <a:rPr lang="zh-CN" altLang="en-US" sz="1600" b="1" dirty="0">
                <a:solidFill>
                  <a:srgbClr val="FFFF00"/>
                </a:solidFill>
                <a:latin typeface="Arial" panose="020B0604020202020204" pitchFamily="34" charset="0"/>
                <a:ea typeface="微软雅黑" panose="020B0503020204020204" pitchFamily="34" charset="-122"/>
                <a:cs typeface="Arial" panose="020B0604020202020204" pitchFamily="34" charset="0"/>
              </a:rPr>
              <a:t>释放才有</a:t>
            </a:r>
            <a:r>
              <a:rPr lang="en-US" altLang="zh-CN" sz="1600" b="1" dirty="0">
                <a:solidFill>
                  <a:srgbClr val="FFFF00"/>
                </a:solidFill>
                <a:latin typeface="Arial" panose="020B0604020202020204" pitchFamily="34" charset="0"/>
                <a:ea typeface="微软雅黑" panose="020B0503020204020204" pitchFamily="34" charset="-122"/>
                <a:cs typeface="Arial" panose="020B0604020202020204" pitchFamily="34" charset="0"/>
              </a:rPr>
              <a:t>GTP </a:t>
            </a:r>
            <a:r>
              <a:rPr lang="zh-CN" altLang="en-US" sz="1600" b="1" dirty="0">
                <a:solidFill>
                  <a:srgbClr val="FFFF00"/>
                </a:solidFill>
                <a:latin typeface="Arial" panose="020B0604020202020204" pitchFamily="34" charset="0"/>
                <a:ea typeface="微软雅黑" panose="020B0503020204020204" pitchFamily="34" charset="-122"/>
                <a:cs typeface="Arial" panose="020B0604020202020204" pitchFamily="34" charset="0"/>
              </a:rPr>
              <a:t>的结合，</a:t>
            </a:r>
            <a:r>
              <a:rPr lang="en-US" altLang="zh-CN" sz="1600" b="1" dirty="0">
                <a:solidFill>
                  <a:srgbClr val="FFFF00"/>
                </a:solidFill>
                <a:latin typeface="Arial" panose="020B0604020202020204" pitchFamily="34" charset="0"/>
                <a:ea typeface="微软雅黑" panose="020B0503020204020204" pitchFamily="34" charset="-122"/>
                <a:cs typeface="Arial" panose="020B0604020202020204" pitchFamily="34" charset="0"/>
              </a:rPr>
              <a:t>GDP </a:t>
            </a:r>
            <a:r>
              <a:rPr lang="zh-CN" altLang="en-US" sz="1600" b="1" dirty="0">
                <a:solidFill>
                  <a:srgbClr val="FFFF00"/>
                </a:solidFill>
                <a:latin typeface="Arial" panose="020B0604020202020204" pitchFamily="34" charset="0"/>
                <a:ea typeface="微软雅黑" panose="020B0503020204020204" pitchFamily="34" charset="-122"/>
                <a:cs typeface="Arial" panose="020B0604020202020204" pitchFamily="34" charset="0"/>
              </a:rPr>
              <a:t>的释放需要鸟苷酸交换因子（</a:t>
            </a:r>
            <a:r>
              <a:rPr lang="en-US" altLang="zh-CN" sz="1600" b="1" dirty="0">
                <a:solidFill>
                  <a:srgbClr val="FFFF00"/>
                </a:solidFill>
                <a:latin typeface="Arial" panose="020B0604020202020204" pitchFamily="34" charset="0"/>
                <a:ea typeface="微软雅黑" panose="020B0503020204020204" pitchFamily="34" charset="-122"/>
                <a:cs typeface="Arial" panose="020B0604020202020204" pitchFamily="34" charset="0"/>
              </a:rPr>
              <a:t>GEF</a:t>
            </a:r>
            <a:r>
              <a:rPr lang="zh-CN" altLang="en-US" sz="1600" b="1" dirty="0">
                <a:solidFill>
                  <a:srgbClr val="FFFF00"/>
                </a:solidFill>
                <a:latin typeface="Arial" panose="020B0604020202020204" pitchFamily="34" charset="0"/>
                <a:ea typeface="微软雅黑" panose="020B0503020204020204" pitchFamily="34" charset="-122"/>
                <a:cs typeface="Arial" panose="020B0604020202020204" pitchFamily="34" charset="0"/>
              </a:rPr>
              <a:t>）参与；</a:t>
            </a:r>
            <a:r>
              <a:rPr lang="en-US" altLang="zh-CN" sz="1600" b="1" dirty="0">
                <a:solidFill>
                  <a:srgbClr val="FFFF00"/>
                </a:solidFill>
                <a:latin typeface="Arial" panose="020B0604020202020204" pitchFamily="34" charset="0"/>
                <a:ea typeface="微软雅黑" panose="020B0503020204020204" pitchFamily="34" charset="-122"/>
                <a:cs typeface="Arial" panose="020B0604020202020204" pitchFamily="34" charset="0"/>
              </a:rPr>
              <a:t>Ras </a:t>
            </a:r>
            <a:r>
              <a:rPr lang="zh-CN" altLang="en-US" sz="1600" b="1" dirty="0">
                <a:solidFill>
                  <a:srgbClr val="FFFF00"/>
                </a:solidFill>
                <a:latin typeface="Arial" panose="020B0604020202020204" pitchFamily="34" charset="0"/>
                <a:ea typeface="微软雅黑" panose="020B0503020204020204" pitchFamily="34" charset="-122"/>
                <a:cs typeface="Arial" panose="020B0604020202020204" pitchFamily="34" charset="0"/>
              </a:rPr>
              <a:t>蛋白从活化态到失活态的转变，则要</a:t>
            </a:r>
            <a:r>
              <a:rPr lang="en-US" altLang="zh-CN" sz="1600" b="1" dirty="0">
                <a:solidFill>
                  <a:srgbClr val="FFFF00"/>
                </a:solidFill>
                <a:latin typeface="Arial" panose="020B0604020202020204" pitchFamily="34" charset="0"/>
                <a:ea typeface="微软雅黑" panose="020B0503020204020204" pitchFamily="34" charset="-122"/>
                <a:cs typeface="Arial" panose="020B0604020202020204" pitchFamily="34" charset="0"/>
              </a:rPr>
              <a:t>GTP </a:t>
            </a:r>
            <a:r>
              <a:rPr lang="zh-CN" altLang="en-US" sz="1600" b="1" dirty="0">
                <a:solidFill>
                  <a:srgbClr val="FFFF00"/>
                </a:solidFill>
                <a:latin typeface="Arial" panose="020B0604020202020204" pitchFamily="34" charset="0"/>
                <a:ea typeface="微软雅黑" panose="020B0503020204020204" pitchFamily="34" charset="-122"/>
                <a:cs typeface="Arial" panose="020B0604020202020204" pitchFamily="34" charset="0"/>
              </a:rPr>
              <a:t>酶活化蛋白（</a:t>
            </a:r>
            <a:r>
              <a:rPr lang="en-US" altLang="zh-CN" sz="1600" b="1" dirty="0">
                <a:solidFill>
                  <a:srgbClr val="FFFF00"/>
                </a:solidFill>
                <a:latin typeface="Arial" panose="020B0604020202020204" pitchFamily="34" charset="0"/>
                <a:ea typeface="微软雅黑" panose="020B0503020204020204" pitchFamily="34" charset="-122"/>
                <a:cs typeface="Arial" panose="020B0604020202020204" pitchFamily="34" charset="0"/>
              </a:rPr>
              <a:t>GAP</a:t>
            </a:r>
            <a:r>
              <a:rPr lang="zh-CN" altLang="en-US" sz="1600" b="1" dirty="0">
                <a:solidFill>
                  <a:srgbClr val="FFFF00"/>
                </a:solidFill>
                <a:latin typeface="Arial" panose="020B0604020202020204" pitchFamily="34" charset="0"/>
                <a:ea typeface="微软雅黑" panose="020B0503020204020204" pitchFamily="34" charset="-122"/>
                <a:cs typeface="Arial" panose="020B0604020202020204" pitchFamily="34" charset="0"/>
              </a:rPr>
              <a:t>）的促进</a:t>
            </a:r>
          </a:p>
        </p:txBody>
      </p:sp>
    </p:spTree>
    <p:extLst>
      <p:ext uri="{BB962C8B-B14F-4D97-AF65-F5344CB8AC3E}">
        <p14:creationId xmlns:p14="http://schemas.microsoft.com/office/powerpoint/2010/main" val="3902232386"/>
      </p:ext>
    </p:extLst>
  </p:cSld>
  <p:clrMapOvr>
    <a:masterClrMapping/>
  </p:clrMapOvr>
  <p:transition spd="slow">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4A44B8-E46B-4C14-AD35-8F23BD27A5BB}"/>
              </a:ext>
            </a:extLst>
          </p:cNvPr>
          <p:cNvSpPr>
            <a:spLocks noGrp="1"/>
          </p:cNvSpPr>
          <p:nvPr>
            <p:ph type="title"/>
          </p:nvPr>
        </p:nvSpPr>
        <p:spPr/>
        <p:txBody>
          <a:bodyPr/>
          <a:lstStyle/>
          <a:p>
            <a:r>
              <a:rPr lang="zh-CN" altLang="en-US" dirty="0"/>
              <a:t>活化的</a:t>
            </a:r>
            <a:r>
              <a:rPr lang="en-US" altLang="zh-CN" dirty="0"/>
              <a:t>RTK</a:t>
            </a:r>
            <a:r>
              <a:rPr lang="zh-CN" altLang="en-US" dirty="0"/>
              <a:t>激活</a:t>
            </a:r>
            <a:r>
              <a:rPr lang="en-US" altLang="zh-CN" dirty="0"/>
              <a:t>Ras</a:t>
            </a:r>
            <a:r>
              <a:rPr lang="zh-CN" altLang="en-US" dirty="0"/>
              <a:t>蛋白</a:t>
            </a:r>
          </a:p>
        </p:txBody>
      </p:sp>
      <p:sp>
        <p:nvSpPr>
          <p:cNvPr id="5" name="内容占位符 4">
            <a:extLst>
              <a:ext uri="{FF2B5EF4-FFF2-40B4-BE49-F238E27FC236}">
                <a16:creationId xmlns:a16="http://schemas.microsoft.com/office/drawing/2014/main" id="{FB14A57D-236F-44E0-BA62-948C3128A19A}"/>
              </a:ext>
            </a:extLst>
          </p:cNvPr>
          <p:cNvSpPr>
            <a:spLocks noGrp="1"/>
          </p:cNvSpPr>
          <p:nvPr>
            <p:ph idx="1"/>
          </p:nvPr>
        </p:nvSpPr>
        <p:spPr>
          <a:xfrm>
            <a:off x="824366" y="1064220"/>
            <a:ext cx="11062834" cy="5435604"/>
          </a:xfrm>
        </p:spPr>
        <p:txBody>
          <a:bodyPr>
            <a:normAutofit/>
          </a:bodyPr>
          <a:lstStyle/>
          <a:p>
            <a:pPr>
              <a:lnSpc>
                <a:spcPct val="150000"/>
              </a:lnSpc>
            </a:pPr>
            <a:r>
              <a:rPr lang="zh-CN" altLang="en-US" sz="2000" dirty="0"/>
              <a:t>生长因子受体结合蛋白</a:t>
            </a:r>
            <a:r>
              <a:rPr lang="en-US" altLang="zh-CN" sz="2000" dirty="0"/>
              <a:t>GRB2</a:t>
            </a:r>
            <a:r>
              <a:rPr lang="zh-CN" altLang="en-US" sz="2000" dirty="0"/>
              <a:t>，具有</a:t>
            </a:r>
            <a:r>
              <a:rPr lang="en-US" altLang="zh-CN" sz="2000" dirty="0"/>
              <a:t>SH2 </a:t>
            </a:r>
            <a:r>
              <a:rPr lang="zh-CN" altLang="en-US" sz="2000" dirty="0"/>
              <a:t>结构域，可直接与活化受体特异性磷酸酪氨酸残基结合，</a:t>
            </a:r>
            <a:r>
              <a:rPr lang="en-US" altLang="zh-CN" sz="2000" dirty="0"/>
              <a:t>GRB2 </a:t>
            </a:r>
            <a:r>
              <a:rPr lang="zh-CN" altLang="en-US" sz="2000" dirty="0"/>
              <a:t>还具有两个</a:t>
            </a:r>
            <a:r>
              <a:rPr lang="en-US" altLang="zh-CN" sz="2000" dirty="0"/>
              <a:t>SH3 </a:t>
            </a:r>
            <a:r>
              <a:rPr lang="zh-CN" altLang="en-US" sz="2000" dirty="0"/>
              <a:t>结构域，能结合并激活</a:t>
            </a:r>
            <a:r>
              <a:rPr lang="en-US" altLang="zh-CN" sz="2000" dirty="0"/>
              <a:t>Ras-GEF</a:t>
            </a:r>
            <a:r>
              <a:rPr lang="zh-CN" altLang="en-US" sz="2000" dirty="0"/>
              <a:t>（</a:t>
            </a:r>
            <a:r>
              <a:rPr lang="en-US" altLang="zh-CN" sz="2000" dirty="0"/>
              <a:t>son of </a:t>
            </a:r>
            <a:r>
              <a:rPr lang="en-US" altLang="zh-CN" sz="2000" dirty="0" err="1"/>
              <a:t>sevenless</a:t>
            </a:r>
            <a:r>
              <a:rPr lang="zh-CN" altLang="en-US" sz="2000" dirty="0"/>
              <a:t>，</a:t>
            </a:r>
            <a:r>
              <a:rPr lang="en-US" altLang="zh-CN" sz="2000" dirty="0" err="1"/>
              <a:t>Sos</a:t>
            </a:r>
            <a:r>
              <a:rPr lang="zh-CN" altLang="en-US" sz="2000" dirty="0"/>
              <a:t>）</a:t>
            </a:r>
          </a:p>
          <a:p>
            <a:pPr>
              <a:lnSpc>
                <a:spcPct val="150000"/>
              </a:lnSpc>
            </a:pPr>
            <a:r>
              <a:rPr lang="en-US" altLang="zh-CN" sz="2000" dirty="0" err="1"/>
              <a:t>Sos</a:t>
            </a:r>
            <a:r>
              <a:rPr lang="en-US" altLang="zh-CN" sz="2000" dirty="0"/>
              <a:t> </a:t>
            </a:r>
            <a:r>
              <a:rPr lang="zh-CN" altLang="en-US" sz="2000" dirty="0"/>
              <a:t>蛋白具有鸟苷酸交换因子活性，它与</a:t>
            </a:r>
            <a:r>
              <a:rPr lang="en-US" altLang="zh-CN" sz="2000" dirty="0"/>
              <a:t>Ras </a:t>
            </a:r>
            <a:r>
              <a:rPr lang="zh-CN" altLang="en-US" sz="2000" dirty="0"/>
              <a:t>结合导致构象改变，使非活性的 </a:t>
            </a:r>
            <a:r>
              <a:rPr lang="en-US" altLang="zh-CN" sz="2000" dirty="0"/>
              <a:t>Ras-GDP </a:t>
            </a:r>
            <a:r>
              <a:rPr lang="zh-CN" altLang="en-US" sz="2000" dirty="0"/>
              <a:t>转换成有活性的</a:t>
            </a:r>
            <a:r>
              <a:rPr lang="en-US" altLang="zh-CN" sz="2000" dirty="0"/>
              <a:t>Ras-GTP</a:t>
            </a:r>
          </a:p>
          <a:p>
            <a:pPr>
              <a:lnSpc>
                <a:spcPct val="150000"/>
              </a:lnSpc>
            </a:pPr>
            <a:endParaRPr lang="zh-CN" altLang="en-US" sz="2000" dirty="0"/>
          </a:p>
        </p:txBody>
      </p:sp>
      <p:pic>
        <p:nvPicPr>
          <p:cNvPr id="3" name="图片 2" descr="11-28">
            <a:extLst>
              <a:ext uri="{FF2B5EF4-FFF2-40B4-BE49-F238E27FC236}">
                <a16:creationId xmlns:a16="http://schemas.microsoft.com/office/drawing/2014/main" id="{89844650-8B55-48FB-A052-F3E455AB0CFB}"/>
              </a:ext>
            </a:extLst>
          </p:cNvPr>
          <p:cNvPicPr>
            <a:picLocks noGrp="1" noChangeAspect="1"/>
          </p:cNvPicPr>
          <p:nvPr isPhoto="1"/>
        </p:nvPicPr>
        <p:blipFill>
          <a:blip r:embed="rId3" cstate="screen">
            <a:lum/>
            <a:extLst>
              <a:ext uri="{28A0092B-C50C-407E-A947-70E740481C1C}">
                <a14:useLocalDpi xmlns:a14="http://schemas.microsoft.com/office/drawing/2010/main"/>
              </a:ext>
            </a:extLst>
          </a:blip>
          <a:stretch>
            <a:fillRect/>
          </a:stretch>
        </p:blipFill>
        <p:spPr>
          <a:xfrm>
            <a:off x="1745362" y="3341464"/>
            <a:ext cx="8701277" cy="2520000"/>
          </a:xfrm>
          <a:prstGeom prst="rect">
            <a:avLst/>
          </a:prstGeom>
        </p:spPr>
      </p:pic>
      <p:sp>
        <p:nvSpPr>
          <p:cNvPr id="4" name="矩形 3">
            <a:extLst>
              <a:ext uri="{FF2B5EF4-FFF2-40B4-BE49-F238E27FC236}">
                <a16:creationId xmlns:a16="http://schemas.microsoft.com/office/drawing/2014/main" id="{0C3ACBBD-EEC7-4223-9CED-CC546923147C}"/>
              </a:ext>
            </a:extLst>
          </p:cNvPr>
          <p:cNvSpPr/>
          <p:nvPr/>
        </p:nvSpPr>
        <p:spPr>
          <a:xfrm>
            <a:off x="0" y="5861464"/>
            <a:ext cx="12192000" cy="981038"/>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11-29 </a:t>
            </a:r>
            <a:r>
              <a:rPr lang="zh-CN" altLang="en-US" sz="1600" b="1" dirty="0">
                <a:solidFill>
                  <a:srgbClr val="0033CC"/>
                </a:solidFill>
                <a:latin typeface="Arial" panose="020B0604020202020204" pitchFamily="34" charset="0"/>
                <a:ea typeface="微软雅黑" panose="020B0503020204020204" pitchFamily="34" charset="-122"/>
              </a:rPr>
              <a:t>伴随配体与</a:t>
            </a:r>
            <a:r>
              <a:rPr lang="en-US" altLang="zh-CN" sz="1600" b="1" dirty="0">
                <a:solidFill>
                  <a:srgbClr val="0033CC"/>
                </a:solidFill>
                <a:latin typeface="Arial" panose="020B0604020202020204" pitchFamily="34" charset="0"/>
                <a:ea typeface="微软雅黑" panose="020B0503020204020204" pitchFamily="34" charset="-122"/>
              </a:rPr>
              <a:t>RTKs</a:t>
            </a:r>
            <a:r>
              <a:rPr lang="zh-CN" altLang="en-US" sz="1600" b="1" dirty="0">
                <a:solidFill>
                  <a:srgbClr val="0033CC"/>
                </a:solidFill>
                <a:latin typeface="Arial" panose="020B0604020202020204" pitchFamily="34" charset="0"/>
                <a:ea typeface="微软雅黑" panose="020B0503020204020204" pitchFamily="34" charset="-122"/>
              </a:rPr>
              <a:t>（或细胞因子受体）结合，</a:t>
            </a:r>
            <a:r>
              <a:rPr lang="en-US" altLang="zh-CN" sz="1600" b="1" dirty="0">
                <a:solidFill>
                  <a:srgbClr val="0033CC"/>
                </a:solidFill>
                <a:latin typeface="Arial" panose="020B0604020202020204" pitchFamily="34" charset="0"/>
                <a:ea typeface="微软雅黑" panose="020B0503020204020204" pitchFamily="34" charset="-122"/>
              </a:rPr>
              <a:t>Ras </a:t>
            </a:r>
            <a:r>
              <a:rPr lang="zh-CN" altLang="en-US" sz="1600" b="1" dirty="0">
                <a:solidFill>
                  <a:srgbClr val="0033CC"/>
                </a:solidFill>
                <a:latin typeface="Arial" panose="020B0604020202020204" pitchFamily="34" charset="0"/>
                <a:ea typeface="微软雅黑" panose="020B0503020204020204" pitchFamily="34" charset="-122"/>
              </a:rPr>
              <a:t>蛋白的活化</a:t>
            </a:r>
          </a:p>
          <a:p>
            <a:pPr algn="ctr">
              <a:lnSpc>
                <a:spcPts val="2400"/>
              </a:lnSpc>
            </a:pPr>
            <a:r>
              <a:rPr lang="zh-CN" altLang="en-US" sz="1400" dirty="0">
                <a:latin typeface="Arial" panose="020B0604020202020204" pitchFamily="34" charset="0"/>
                <a:ea typeface="微软雅黑" panose="020B0503020204020204" pitchFamily="34" charset="-122"/>
              </a:rPr>
              <a:t>（</a:t>
            </a:r>
            <a:r>
              <a:rPr lang="en-US" altLang="zh-CN" sz="1400" dirty="0">
                <a:latin typeface="Arial" panose="020B0604020202020204" pitchFamily="34" charset="0"/>
                <a:ea typeface="微软雅黑" panose="020B0503020204020204" pitchFamily="34" charset="-122"/>
              </a:rPr>
              <a:t>1</a:t>
            </a:r>
            <a:r>
              <a:rPr lang="zh-CN" altLang="en-US" sz="1400" dirty="0">
                <a:latin typeface="Arial" panose="020B0604020202020204" pitchFamily="34" charset="0"/>
                <a:ea typeface="微软雅黑" panose="020B0503020204020204" pitchFamily="34" charset="-122"/>
              </a:rPr>
              <a:t>）配体与受体结合导致二聚化和受体激活，形成磷酸酪氨酸残基特异性锚定位点；（</a:t>
            </a:r>
            <a:r>
              <a:rPr lang="en-US" altLang="zh-CN" sz="1400" dirty="0">
                <a:latin typeface="Arial" panose="020B0604020202020204" pitchFamily="34" charset="0"/>
                <a:ea typeface="微软雅黑" panose="020B0503020204020204" pitchFamily="34" charset="-122"/>
              </a:rPr>
              <a:t>2</a:t>
            </a:r>
            <a:r>
              <a:rPr lang="zh-CN" altLang="en-US" sz="1400" dirty="0">
                <a:latin typeface="Arial" panose="020B0604020202020204" pitchFamily="34" charset="0"/>
                <a:ea typeface="微软雅黑" panose="020B0503020204020204" pitchFamily="34" charset="-122"/>
              </a:rPr>
              <a:t>）胞质</a:t>
            </a:r>
            <a:r>
              <a:rPr lang="en-US" altLang="zh-CN" sz="1400" dirty="0">
                <a:latin typeface="Arial" panose="020B0604020202020204" pitchFamily="34" charset="0"/>
                <a:ea typeface="微软雅黑" panose="020B0503020204020204" pitchFamily="34" charset="-122"/>
              </a:rPr>
              <a:t>GRB2 </a:t>
            </a:r>
            <a:r>
              <a:rPr lang="zh-CN" altLang="en-US" sz="1400" dirty="0">
                <a:latin typeface="Arial" panose="020B0604020202020204" pitchFamily="34" charset="0"/>
                <a:ea typeface="微软雅黑" panose="020B0503020204020204" pitchFamily="34" charset="-122"/>
              </a:rPr>
              <a:t>接头蛋白与活化受体特异性磷酸酪氨酸残基和胞质</a:t>
            </a:r>
            <a:r>
              <a:rPr lang="en-US" altLang="zh-CN" sz="1400" dirty="0" err="1">
                <a:latin typeface="Arial" panose="020B0604020202020204" pitchFamily="34" charset="0"/>
                <a:ea typeface="微软雅黑" panose="020B0503020204020204" pitchFamily="34" charset="-122"/>
              </a:rPr>
              <a:t>Sos</a:t>
            </a:r>
            <a:r>
              <a:rPr lang="en-US" altLang="zh-CN" sz="1400" dirty="0">
                <a:latin typeface="Arial" panose="020B0604020202020204" pitchFamily="34" charset="0"/>
                <a:ea typeface="微软雅黑" panose="020B0503020204020204" pitchFamily="34" charset="-122"/>
              </a:rPr>
              <a:t> </a:t>
            </a:r>
            <a:r>
              <a:rPr lang="zh-CN" altLang="en-US" sz="1400" dirty="0">
                <a:latin typeface="Arial" panose="020B0604020202020204" pitchFamily="34" charset="0"/>
                <a:ea typeface="微软雅黑" panose="020B0503020204020204" pitchFamily="34" charset="-122"/>
              </a:rPr>
              <a:t>蛋白结合，在质膜胞质面形成细胞内信号转导复合物；（</a:t>
            </a:r>
            <a:r>
              <a:rPr lang="en-US" altLang="zh-CN" sz="1400" dirty="0">
                <a:latin typeface="Arial" panose="020B0604020202020204" pitchFamily="34" charset="0"/>
                <a:ea typeface="微软雅黑" panose="020B0503020204020204" pitchFamily="34" charset="-122"/>
              </a:rPr>
              <a:t>3</a:t>
            </a:r>
            <a:r>
              <a:rPr lang="zh-CN" altLang="en-US" sz="1400" dirty="0">
                <a:latin typeface="Arial" panose="020B0604020202020204" pitchFamily="34" charset="0"/>
                <a:ea typeface="微软雅黑" panose="020B0503020204020204" pitchFamily="34" charset="-122"/>
              </a:rPr>
              <a:t>）鸟苷酸交换因子</a:t>
            </a:r>
            <a:r>
              <a:rPr lang="en-US" altLang="zh-CN" sz="1400" dirty="0" err="1">
                <a:latin typeface="Arial" panose="020B0604020202020204" pitchFamily="34" charset="0"/>
                <a:ea typeface="微软雅黑" panose="020B0503020204020204" pitchFamily="34" charset="-122"/>
              </a:rPr>
              <a:t>Sos</a:t>
            </a:r>
            <a:r>
              <a:rPr lang="en-US" altLang="zh-CN" sz="1400" dirty="0">
                <a:latin typeface="Arial" panose="020B0604020202020204" pitchFamily="34" charset="0"/>
                <a:ea typeface="微软雅黑" panose="020B0503020204020204" pitchFamily="34" charset="-122"/>
              </a:rPr>
              <a:t> </a:t>
            </a:r>
            <a:r>
              <a:rPr lang="zh-CN" altLang="en-US" sz="1400" dirty="0">
                <a:latin typeface="Arial" panose="020B0604020202020204" pitchFamily="34" charset="0"/>
                <a:ea typeface="微软雅黑" panose="020B0503020204020204" pitchFamily="34" charset="-122"/>
              </a:rPr>
              <a:t>的活性促进</a:t>
            </a:r>
            <a:r>
              <a:rPr lang="en-US" altLang="zh-CN" sz="1400" dirty="0">
                <a:latin typeface="Arial" panose="020B0604020202020204" pitchFamily="34" charset="0"/>
                <a:ea typeface="微软雅黑" panose="020B0503020204020204" pitchFamily="34" charset="-122"/>
              </a:rPr>
              <a:t>GDP/GTP </a:t>
            </a:r>
            <a:r>
              <a:rPr lang="zh-CN" altLang="en-US" sz="1400" dirty="0">
                <a:latin typeface="Arial" panose="020B0604020202020204" pitchFamily="34" charset="0"/>
                <a:ea typeface="微软雅黑" panose="020B0503020204020204" pitchFamily="34" charset="-122"/>
              </a:rPr>
              <a:t>转换，形成活化的</a:t>
            </a:r>
            <a:r>
              <a:rPr lang="en-US" altLang="zh-CN" sz="1400" dirty="0">
                <a:latin typeface="Arial" panose="020B0604020202020204" pitchFamily="34" charset="0"/>
                <a:ea typeface="微软雅黑" panose="020B0503020204020204" pitchFamily="34" charset="-122"/>
              </a:rPr>
              <a:t>Ras-GTP</a:t>
            </a:r>
            <a:endParaRPr lang="zh-CN" altLang="en-US" sz="1400"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2678099105"/>
      </p:ext>
    </p:extLst>
  </p:cSld>
  <p:clrMapOvr>
    <a:masterClrMapping/>
  </p:clrMapOvr>
  <p:transition spd="slow">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911FA8-DC82-4DFB-A94B-7BE4CF299708}"/>
              </a:ext>
            </a:extLst>
          </p:cNvPr>
          <p:cNvSpPr>
            <a:spLocks noGrp="1"/>
          </p:cNvSpPr>
          <p:nvPr>
            <p:ph type="title"/>
          </p:nvPr>
        </p:nvSpPr>
        <p:spPr/>
        <p:txBody>
          <a:bodyPr/>
          <a:lstStyle/>
          <a:p>
            <a:r>
              <a:rPr lang="en-US" altLang="zh-CN" dirty="0"/>
              <a:t>3. Ras-MAPK </a:t>
            </a:r>
            <a:r>
              <a:rPr lang="zh-CN" altLang="en-US" dirty="0"/>
              <a:t>磷酸化级联反应</a:t>
            </a:r>
          </a:p>
        </p:txBody>
      </p:sp>
      <p:sp>
        <p:nvSpPr>
          <p:cNvPr id="3" name="内容占位符 2">
            <a:extLst>
              <a:ext uri="{FF2B5EF4-FFF2-40B4-BE49-F238E27FC236}">
                <a16:creationId xmlns:a16="http://schemas.microsoft.com/office/drawing/2014/main" id="{D4ADA400-2FA0-4B8B-9ADB-E03D2EFE1D0B}"/>
              </a:ext>
            </a:extLst>
          </p:cNvPr>
          <p:cNvSpPr txBox="1">
            <a:spLocks/>
          </p:cNvSpPr>
          <p:nvPr/>
        </p:nvSpPr>
        <p:spPr>
          <a:xfrm>
            <a:off x="824366" y="1033224"/>
            <a:ext cx="11062834" cy="5435604"/>
          </a:xfrm>
          <a:prstGeom prst="rect">
            <a:avLst/>
          </a:prstGeom>
        </p:spPr>
        <p:txBody>
          <a:bodyPr/>
          <a:lstStyle>
            <a:lvl1pPr marL="228600" indent="-228600" algn="l" defTabSz="914400" rtl="0" eaLnBrk="1" latinLnBrk="0" hangingPunct="1">
              <a:lnSpc>
                <a:spcPct val="100000"/>
              </a:lnSpc>
              <a:spcBef>
                <a:spcPts val="600"/>
              </a:spcBef>
              <a:buFont typeface="Arial" panose="020B0604020202020204" pitchFamily="34" charset="0"/>
              <a:buChar char="•"/>
              <a:defRPr sz="2400" kern="1200" baseline="0">
                <a:solidFill>
                  <a:schemeClr val="tx1"/>
                </a:solidFill>
                <a:latin typeface="Arial" panose="020B0604020202020204" pitchFamily="34" charset="0"/>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000" kern="1200" baseline="0">
                <a:solidFill>
                  <a:schemeClr val="tx1"/>
                </a:solidFill>
                <a:latin typeface="Arial" panose="020B0604020202020204" pitchFamily="34" charset="0"/>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1800" kern="1200" baseline="0">
                <a:solidFill>
                  <a:schemeClr val="tx1"/>
                </a:solidFill>
                <a:latin typeface="Arial" panose="020B0604020202020204" pitchFamily="34" charset="0"/>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600" kern="1200" baseline="0">
                <a:solidFill>
                  <a:schemeClr val="tx1"/>
                </a:solidFill>
                <a:latin typeface="Arial" panose="020B0604020202020204" pitchFamily="34" charset="0"/>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400" kern="1200" baseline="0">
                <a:solidFill>
                  <a:schemeClr val="tx1"/>
                </a:solidFill>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Font typeface="Arial" panose="020B0604020202020204" pitchFamily="34" charset="0"/>
              <a:buNone/>
            </a:pPr>
            <a:r>
              <a:rPr lang="zh-CN" altLang="en-US" sz="2000" b="1" dirty="0">
                <a:solidFill>
                  <a:srgbClr val="0033CC"/>
                </a:solidFill>
              </a:rPr>
              <a:t>配体→ </a:t>
            </a:r>
            <a:r>
              <a:rPr lang="en-US" altLang="zh-CN" sz="2000" b="1" dirty="0">
                <a:solidFill>
                  <a:srgbClr val="0033CC"/>
                </a:solidFill>
              </a:rPr>
              <a:t>RTK → Ras → Raf</a:t>
            </a:r>
            <a:r>
              <a:rPr lang="zh-CN" altLang="en-US" sz="2000" b="1" dirty="0">
                <a:solidFill>
                  <a:srgbClr val="0033CC"/>
                </a:solidFill>
              </a:rPr>
              <a:t>（</a:t>
            </a:r>
            <a:r>
              <a:rPr lang="en-US" altLang="zh-CN" sz="2000" b="1" dirty="0">
                <a:solidFill>
                  <a:srgbClr val="0033CC"/>
                </a:solidFill>
              </a:rPr>
              <a:t>MAPKKK</a:t>
            </a:r>
            <a:r>
              <a:rPr lang="zh-CN" altLang="en-US" sz="2000" b="1" dirty="0">
                <a:solidFill>
                  <a:srgbClr val="0033CC"/>
                </a:solidFill>
              </a:rPr>
              <a:t>） → </a:t>
            </a:r>
            <a:r>
              <a:rPr lang="en-US" altLang="zh-CN" sz="2000" b="1" dirty="0">
                <a:solidFill>
                  <a:srgbClr val="0033CC"/>
                </a:solidFill>
              </a:rPr>
              <a:t>MAPKK → MAPK →</a:t>
            </a:r>
            <a:r>
              <a:rPr lang="zh-CN" altLang="en-US" sz="2000" b="1" dirty="0">
                <a:solidFill>
                  <a:srgbClr val="0033CC"/>
                </a:solidFill>
              </a:rPr>
              <a:t>进入细胞核→其他激酶或基因调控蛋白（转录因子）的磷酸化修饰，对基因表达产生多种效应</a:t>
            </a:r>
          </a:p>
        </p:txBody>
      </p:sp>
      <p:pic>
        <p:nvPicPr>
          <p:cNvPr id="5" name="内容占位符 3" descr="imagepage29.JPG">
            <a:extLst>
              <a:ext uri="{FF2B5EF4-FFF2-40B4-BE49-F238E27FC236}">
                <a16:creationId xmlns:a16="http://schemas.microsoft.com/office/drawing/2014/main" id="{C4BFFC9E-82F1-421F-B577-9E7841E86BCA}"/>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144153" y="2148828"/>
            <a:ext cx="4354289"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E8B073BA-53FD-4FCD-8155-B08E7F940599}"/>
              </a:ext>
            </a:extLst>
          </p:cNvPr>
          <p:cNvSpPr/>
          <p:nvPr/>
        </p:nvSpPr>
        <p:spPr>
          <a:xfrm>
            <a:off x="2168769" y="6468828"/>
            <a:ext cx="7854462" cy="371577"/>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11-30 </a:t>
            </a:r>
            <a:r>
              <a:rPr lang="zh-CN" altLang="en-US" sz="1600" b="1" dirty="0">
                <a:solidFill>
                  <a:srgbClr val="0033CC"/>
                </a:solidFill>
                <a:latin typeface="Arial" panose="020B0604020202020204" pitchFamily="34" charset="0"/>
                <a:ea typeface="微软雅黑" panose="020B0503020204020204" pitchFamily="34" charset="-122"/>
              </a:rPr>
              <a:t>活化的</a:t>
            </a:r>
            <a:r>
              <a:rPr lang="en-US" altLang="zh-CN" sz="1600" b="1" dirty="0">
                <a:solidFill>
                  <a:srgbClr val="0033CC"/>
                </a:solidFill>
                <a:latin typeface="Arial" panose="020B0604020202020204" pitchFamily="34" charset="0"/>
                <a:ea typeface="微软雅黑" panose="020B0503020204020204" pitchFamily="34" charset="-122"/>
              </a:rPr>
              <a:t>Ras </a:t>
            </a:r>
            <a:r>
              <a:rPr lang="zh-CN" altLang="en-US" sz="1600" b="1" dirty="0">
                <a:solidFill>
                  <a:srgbClr val="0033CC"/>
                </a:solidFill>
                <a:latin typeface="Arial" panose="020B0604020202020204" pitchFamily="34" charset="0"/>
                <a:ea typeface="微软雅黑" panose="020B0503020204020204" pitchFamily="34" charset="-122"/>
              </a:rPr>
              <a:t>蛋白激活的</a:t>
            </a:r>
            <a:r>
              <a:rPr lang="en-US" altLang="zh-CN" sz="1600" b="1" dirty="0">
                <a:solidFill>
                  <a:srgbClr val="0033CC"/>
                </a:solidFill>
                <a:latin typeface="Arial" panose="020B0604020202020204" pitchFamily="34" charset="0"/>
                <a:ea typeface="微软雅黑" panose="020B0503020204020204" pitchFamily="34" charset="-122"/>
              </a:rPr>
              <a:t>MAPK </a:t>
            </a:r>
            <a:r>
              <a:rPr lang="zh-CN" altLang="en-US" sz="1600" b="1" dirty="0">
                <a:solidFill>
                  <a:srgbClr val="0033CC"/>
                </a:solidFill>
                <a:latin typeface="Arial" panose="020B0604020202020204" pitchFamily="34" charset="0"/>
                <a:ea typeface="微软雅黑" panose="020B0503020204020204" pitchFamily="34" charset="-122"/>
              </a:rPr>
              <a:t>磷酸化级联反应</a:t>
            </a:r>
            <a:endParaRPr lang="zh-CN" altLang="en-US" sz="1400" dirty="0">
              <a:latin typeface="Arial" panose="020B0604020202020204" pitchFamily="34" charset="0"/>
              <a:ea typeface="微软雅黑" panose="020B0503020204020204" pitchFamily="34" charset="-122"/>
            </a:endParaRPr>
          </a:p>
        </p:txBody>
      </p:sp>
      <p:pic>
        <p:nvPicPr>
          <p:cNvPr id="6" name="Picture 2" descr="figure 15-60">
            <a:extLst>
              <a:ext uri="{FF2B5EF4-FFF2-40B4-BE49-F238E27FC236}">
                <a16:creationId xmlns:a16="http://schemas.microsoft.com/office/drawing/2014/main" id="{0B6074C8-7156-448A-B974-D155277AFD4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51439" y="2148828"/>
            <a:ext cx="4096409"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3271831"/>
      </p:ext>
    </p:extLst>
  </p:cSld>
  <p:clrMapOvr>
    <a:masterClrMapping/>
  </p:clrMapOvr>
  <p:transition spd="slow">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9" name="内容占位符 3" descr="imagepage32.JPG">
            <a:extLst>
              <a:ext uri="{FF2B5EF4-FFF2-40B4-BE49-F238E27FC236}">
                <a16:creationId xmlns:a16="http://schemas.microsoft.com/office/drawing/2014/main" id="{04F31293-B043-4C75-B2AB-C968537DE3C6}"/>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96000" y="1678298"/>
            <a:ext cx="5959352" cy="3798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944E7CAE-2429-472D-B4C1-15A383AB8C17}"/>
              </a:ext>
            </a:extLst>
          </p:cNvPr>
          <p:cNvSpPr/>
          <p:nvPr/>
        </p:nvSpPr>
        <p:spPr>
          <a:xfrm>
            <a:off x="7319499" y="5678602"/>
            <a:ext cx="3512354" cy="371577"/>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11-31 </a:t>
            </a:r>
            <a:r>
              <a:rPr lang="en-US" altLang="zh-CN" sz="1600" b="1" dirty="0" err="1">
                <a:solidFill>
                  <a:srgbClr val="0033CC"/>
                </a:solidFill>
                <a:latin typeface="Arial" panose="020B0604020202020204" pitchFamily="34" charset="0"/>
                <a:ea typeface="微软雅黑" panose="020B0503020204020204" pitchFamily="34" charset="-122"/>
              </a:rPr>
              <a:t>Jak</a:t>
            </a:r>
            <a:r>
              <a:rPr lang="en-US" altLang="zh-CN" sz="1600" b="1" dirty="0">
                <a:solidFill>
                  <a:srgbClr val="0033CC"/>
                </a:solidFill>
                <a:latin typeface="Arial" panose="020B0604020202020204" pitchFamily="34" charset="0"/>
                <a:ea typeface="微软雅黑" panose="020B0503020204020204" pitchFamily="34" charset="-122"/>
              </a:rPr>
              <a:t>-STAT </a:t>
            </a:r>
            <a:r>
              <a:rPr lang="zh-CN" altLang="en-US" sz="1600" b="1" dirty="0">
                <a:solidFill>
                  <a:srgbClr val="0033CC"/>
                </a:solidFill>
                <a:latin typeface="Arial" panose="020B0604020202020204" pitchFamily="34" charset="0"/>
                <a:ea typeface="微软雅黑" panose="020B0503020204020204" pitchFamily="34" charset="-122"/>
              </a:rPr>
              <a:t>信号通路</a:t>
            </a:r>
            <a:endParaRPr lang="zh-CN" altLang="en-US" sz="1400" dirty="0">
              <a:latin typeface="Arial" panose="020B0604020202020204" pitchFamily="34" charset="0"/>
              <a:ea typeface="微软雅黑" panose="020B0503020204020204" pitchFamily="34" charset="-122"/>
            </a:endParaRPr>
          </a:p>
        </p:txBody>
      </p:sp>
      <p:sp>
        <p:nvSpPr>
          <p:cNvPr id="3" name="标题 2">
            <a:extLst>
              <a:ext uri="{FF2B5EF4-FFF2-40B4-BE49-F238E27FC236}">
                <a16:creationId xmlns:a16="http://schemas.microsoft.com/office/drawing/2014/main" id="{F88A9EB6-6A59-4BFC-8D2C-CA2C64839035}"/>
              </a:ext>
            </a:extLst>
          </p:cNvPr>
          <p:cNvSpPr>
            <a:spLocks noGrp="1"/>
          </p:cNvSpPr>
          <p:nvPr>
            <p:ph type="title"/>
          </p:nvPr>
        </p:nvSpPr>
        <p:spPr/>
        <p:txBody>
          <a:bodyPr/>
          <a:lstStyle/>
          <a:p>
            <a:r>
              <a:rPr lang="zh-CN" altLang="en-US" dirty="0"/>
              <a:t>（三）细胞因子受体与</a:t>
            </a:r>
            <a:r>
              <a:rPr lang="en-US" altLang="zh-CN" dirty="0"/>
              <a:t>JAK/STAT </a:t>
            </a:r>
            <a:r>
              <a:rPr lang="zh-CN" altLang="en-US" dirty="0"/>
              <a:t>信号通路</a:t>
            </a:r>
          </a:p>
        </p:txBody>
      </p:sp>
      <p:sp>
        <p:nvSpPr>
          <p:cNvPr id="2" name="内容占位符 1">
            <a:extLst>
              <a:ext uri="{FF2B5EF4-FFF2-40B4-BE49-F238E27FC236}">
                <a16:creationId xmlns:a16="http://schemas.microsoft.com/office/drawing/2014/main" id="{1C4C8C42-F943-405B-BA3D-D06F56F3B9CF}"/>
              </a:ext>
            </a:extLst>
          </p:cNvPr>
          <p:cNvSpPr>
            <a:spLocks noGrp="1"/>
          </p:cNvSpPr>
          <p:nvPr>
            <p:ph idx="1"/>
          </p:nvPr>
        </p:nvSpPr>
        <p:spPr>
          <a:xfrm>
            <a:off x="449451" y="1219200"/>
            <a:ext cx="5532895" cy="5435604"/>
          </a:xfrm>
        </p:spPr>
        <p:txBody>
          <a:bodyPr>
            <a:normAutofit fontScale="92500"/>
          </a:bodyPr>
          <a:lstStyle/>
          <a:p>
            <a:pPr>
              <a:lnSpc>
                <a:spcPts val="2800"/>
              </a:lnSpc>
              <a:spcAft>
                <a:spcPts val="600"/>
              </a:spcAft>
            </a:pPr>
            <a:r>
              <a:rPr lang="zh-CN" altLang="en-US" sz="2000" b="1" dirty="0">
                <a:solidFill>
                  <a:srgbClr val="0033CC"/>
                </a:solidFill>
              </a:rPr>
              <a:t>细胞因子（</a:t>
            </a:r>
            <a:r>
              <a:rPr lang="en-US" altLang="zh-CN" sz="2000" b="1" dirty="0">
                <a:solidFill>
                  <a:srgbClr val="0033CC"/>
                </a:solidFill>
              </a:rPr>
              <a:t>cytokines</a:t>
            </a:r>
            <a:r>
              <a:rPr lang="zh-CN" altLang="en-US" sz="2000" b="1" dirty="0">
                <a:solidFill>
                  <a:srgbClr val="0033CC"/>
                </a:solidFill>
              </a:rPr>
              <a:t>）</a:t>
            </a:r>
            <a:r>
              <a:rPr lang="zh-CN" altLang="en-US" sz="2000" dirty="0"/>
              <a:t>是由细胞分泌的影响和调控细胞增殖、分化与成熟的活性因子</a:t>
            </a:r>
            <a:endParaRPr lang="en-US" altLang="zh-CN" sz="2000" dirty="0"/>
          </a:p>
          <a:p>
            <a:pPr>
              <a:lnSpc>
                <a:spcPts val="2800"/>
              </a:lnSpc>
              <a:spcAft>
                <a:spcPts val="600"/>
              </a:spcAft>
            </a:pPr>
            <a:r>
              <a:rPr lang="zh-CN" altLang="en-US" sz="2000" b="1" dirty="0">
                <a:solidFill>
                  <a:srgbClr val="0033CC"/>
                </a:solidFill>
              </a:rPr>
              <a:t>细胞因子受体（</a:t>
            </a:r>
            <a:r>
              <a:rPr lang="en-US" altLang="zh-CN" sz="2000" b="1" dirty="0">
                <a:solidFill>
                  <a:srgbClr val="0033CC"/>
                </a:solidFill>
              </a:rPr>
              <a:t>cytokine receptors</a:t>
            </a:r>
            <a:r>
              <a:rPr lang="zh-CN" altLang="en-US" sz="2000" b="1" dirty="0">
                <a:solidFill>
                  <a:srgbClr val="0033CC"/>
                </a:solidFill>
              </a:rPr>
              <a:t>）</a:t>
            </a:r>
            <a:r>
              <a:rPr lang="zh-CN" altLang="en-US" sz="2000" dirty="0"/>
              <a:t>是细胞表面一类与酪氨酸蛋白激酶偶联的受体（</a:t>
            </a:r>
            <a:r>
              <a:rPr lang="en-US" altLang="zh-CN" sz="2000" dirty="0"/>
              <a:t>tyrosine kinase-linked receptors</a:t>
            </a:r>
            <a:r>
              <a:rPr lang="zh-CN" altLang="en-US" sz="2000" dirty="0"/>
              <a:t>）</a:t>
            </a:r>
            <a:endParaRPr lang="en-US" altLang="zh-CN" sz="2000" dirty="0"/>
          </a:p>
          <a:p>
            <a:pPr>
              <a:lnSpc>
                <a:spcPts val="2800"/>
              </a:lnSpc>
              <a:spcAft>
                <a:spcPts val="600"/>
              </a:spcAft>
            </a:pPr>
            <a:r>
              <a:rPr lang="zh-CN" altLang="en-US" sz="2000" dirty="0"/>
              <a:t>细胞因子受体本身不具有酶活性，但胞内段具有与胞质酪氨酸蛋白激酶（</a:t>
            </a:r>
            <a:r>
              <a:rPr lang="en-US" altLang="zh-CN" sz="2000" dirty="0" err="1"/>
              <a:t>Jakkinases</a:t>
            </a:r>
            <a:r>
              <a:rPr lang="zh-CN" altLang="en-US" sz="2000" dirty="0"/>
              <a:t>）的结合位点，即</a:t>
            </a:r>
            <a:r>
              <a:rPr lang="zh-CN" altLang="en-US" sz="2000" b="1" dirty="0">
                <a:solidFill>
                  <a:srgbClr val="0033CC"/>
                </a:solidFill>
              </a:rPr>
              <a:t>受体活性依赖于非受体酪氨酸蛋白激酶（</a:t>
            </a:r>
            <a:r>
              <a:rPr lang="en-US" altLang="zh-CN" sz="2000" b="1" dirty="0">
                <a:solidFill>
                  <a:srgbClr val="0033CC"/>
                </a:solidFill>
              </a:rPr>
              <a:t>nonreceptor Tyr kinases</a:t>
            </a:r>
            <a:r>
              <a:rPr lang="zh-CN" altLang="en-US" sz="2000" b="1" dirty="0">
                <a:solidFill>
                  <a:srgbClr val="0033CC"/>
                </a:solidFill>
              </a:rPr>
              <a:t>）</a:t>
            </a:r>
            <a:endParaRPr lang="en-US" altLang="zh-CN" sz="2000" b="1" dirty="0">
              <a:solidFill>
                <a:srgbClr val="0033CC"/>
              </a:solidFill>
            </a:endParaRPr>
          </a:p>
          <a:p>
            <a:pPr>
              <a:lnSpc>
                <a:spcPts val="2800"/>
              </a:lnSpc>
              <a:spcAft>
                <a:spcPts val="600"/>
              </a:spcAft>
            </a:pPr>
            <a:r>
              <a:rPr lang="en-US" altLang="zh-CN" sz="2000" b="1" dirty="0">
                <a:solidFill>
                  <a:srgbClr val="0033CC"/>
                </a:solidFill>
              </a:rPr>
              <a:t>Janus </a:t>
            </a:r>
            <a:r>
              <a:rPr lang="zh-CN" altLang="en-US" sz="2000" b="1" dirty="0">
                <a:solidFill>
                  <a:srgbClr val="0033CC"/>
                </a:solidFill>
              </a:rPr>
              <a:t>激酶（</a:t>
            </a:r>
            <a:r>
              <a:rPr lang="en-US" altLang="zh-CN" sz="2000" b="1" dirty="0">
                <a:solidFill>
                  <a:srgbClr val="0033CC"/>
                </a:solidFill>
              </a:rPr>
              <a:t>Janus kinase</a:t>
            </a:r>
            <a:r>
              <a:rPr lang="zh-CN" altLang="en-US" sz="2000" b="1" dirty="0">
                <a:solidFill>
                  <a:srgbClr val="0033CC"/>
                </a:solidFill>
              </a:rPr>
              <a:t>，</a:t>
            </a:r>
            <a:r>
              <a:rPr lang="en-US" altLang="zh-CN" sz="2000" b="1" dirty="0">
                <a:solidFill>
                  <a:srgbClr val="0033CC"/>
                </a:solidFill>
              </a:rPr>
              <a:t>JAK</a:t>
            </a:r>
            <a:r>
              <a:rPr lang="zh-CN" altLang="en-US" sz="2000" b="1" dirty="0">
                <a:solidFill>
                  <a:srgbClr val="0033CC"/>
                </a:solidFill>
              </a:rPr>
              <a:t>） </a:t>
            </a:r>
            <a:r>
              <a:rPr lang="zh-CN" altLang="en-US" sz="2000" dirty="0"/>
              <a:t>家族</a:t>
            </a:r>
            <a:r>
              <a:rPr lang="en-US" altLang="zh-CN" sz="2000" dirty="0"/>
              <a:t>N- </a:t>
            </a:r>
            <a:r>
              <a:rPr lang="zh-CN" altLang="en-US" sz="2000" dirty="0"/>
              <a:t>端结构域与受体结合，</a:t>
            </a:r>
            <a:r>
              <a:rPr lang="en-US" altLang="zh-CN" sz="2000" dirty="0"/>
              <a:t>C- </a:t>
            </a:r>
            <a:r>
              <a:rPr lang="zh-CN" altLang="en-US" sz="2000" dirty="0"/>
              <a:t>端为酪氨酸激酶结构域</a:t>
            </a:r>
            <a:endParaRPr lang="en-US" altLang="zh-CN" sz="2000" dirty="0"/>
          </a:p>
          <a:p>
            <a:pPr>
              <a:lnSpc>
                <a:spcPts val="2800"/>
              </a:lnSpc>
              <a:spcAft>
                <a:spcPts val="600"/>
              </a:spcAft>
            </a:pPr>
            <a:r>
              <a:rPr lang="zh-CN" altLang="en-US" sz="2000" b="1" dirty="0">
                <a:solidFill>
                  <a:srgbClr val="0033CC"/>
                </a:solidFill>
              </a:rPr>
              <a:t>信号转导子和转录激活子（</a:t>
            </a:r>
            <a:r>
              <a:rPr lang="en-US" altLang="zh-CN" sz="2000" b="1" dirty="0">
                <a:solidFill>
                  <a:srgbClr val="0033CC"/>
                </a:solidFill>
              </a:rPr>
              <a:t>signal transducer and activator of transcription</a:t>
            </a:r>
            <a:r>
              <a:rPr lang="zh-CN" altLang="en-US" sz="2000" b="1" dirty="0">
                <a:solidFill>
                  <a:srgbClr val="0033CC"/>
                </a:solidFill>
              </a:rPr>
              <a:t>，</a:t>
            </a:r>
            <a:r>
              <a:rPr lang="en-US" altLang="zh-CN" sz="2000" b="1" dirty="0">
                <a:solidFill>
                  <a:srgbClr val="0033CC"/>
                </a:solidFill>
              </a:rPr>
              <a:t>STAT</a:t>
            </a:r>
            <a:r>
              <a:rPr lang="zh-CN" altLang="en-US" sz="2000" b="1" dirty="0">
                <a:solidFill>
                  <a:srgbClr val="0033CC"/>
                </a:solidFill>
              </a:rPr>
              <a:t>）</a:t>
            </a:r>
          </a:p>
        </p:txBody>
      </p:sp>
    </p:spTree>
    <p:extLst>
      <p:ext uri="{BB962C8B-B14F-4D97-AF65-F5344CB8AC3E}">
        <p14:creationId xmlns:p14="http://schemas.microsoft.com/office/powerpoint/2010/main" val="1110787388"/>
      </p:ext>
    </p:extLst>
  </p:cSld>
  <p:clrMapOvr>
    <a:masterClrMapping/>
  </p:clrMapOvr>
  <p:transition spd="slow">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6ACCE-5EF3-47E6-B196-33DA8D329753}"/>
              </a:ext>
            </a:extLst>
          </p:cNvPr>
          <p:cNvSpPr>
            <a:spLocks noGrp="1"/>
          </p:cNvSpPr>
          <p:nvPr>
            <p:ph type="title"/>
          </p:nvPr>
        </p:nvSpPr>
        <p:spPr/>
        <p:txBody>
          <a:bodyPr/>
          <a:lstStyle/>
          <a:p>
            <a:r>
              <a:rPr lang="zh-CN" altLang="en-US" dirty="0"/>
              <a:t>（四）</a:t>
            </a:r>
            <a:r>
              <a:rPr lang="en-US" altLang="zh-CN" dirty="0"/>
              <a:t>TGF-</a:t>
            </a:r>
            <a:r>
              <a:rPr lang="el-GR" altLang="zh-CN" dirty="0"/>
              <a:t>β </a:t>
            </a:r>
            <a:r>
              <a:rPr lang="zh-CN" altLang="en-US" dirty="0"/>
              <a:t>受体及其</a:t>
            </a:r>
            <a:r>
              <a:rPr lang="en-US" altLang="zh-CN" dirty="0"/>
              <a:t>TGF-</a:t>
            </a:r>
            <a:r>
              <a:rPr lang="el-GR" altLang="zh-CN" dirty="0"/>
              <a:t>β-</a:t>
            </a:r>
            <a:r>
              <a:rPr lang="en-US" altLang="zh-CN" dirty="0" err="1"/>
              <a:t>Smad</a:t>
            </a:r>
            <a:r>
              <a:rPr lang="en-US" altLang="zh-CN" dirty="0"/>
              <a:t> </a:t>
            </a:r>
            <a:r>
              <a:rPr lang="zh-CN" altLang="en-US" dirty="0"/>
              <a:t>信号通路</a:t>
            </a:r>
          </a:p>
        </p:txBody>
      </p:sp>
      <p:sp>
        <p:nvSpPr>
          <p:cNvPr id="5" name="内容占位符 4">
            <a:extLst>
              <a:ext uri="{FF2B5EF4-FFF2-40B4-BE49-F238E27FC236}">
                <a16:creationId xmlns:a16="http://schemas.microsoft.com/office/drawing/2014/main" id="{FB43739C-0619-4A3C-B536-FDBD200629F1}"/>
              </a:ext>
            </a:extLst>
          </p:cNvPr>
          <p:cNvSpPr>
            <a:spLocks noGrp="1"/>
          </p:cNvSpPr>
          <p:nvPr>
            <p:ph idx="1"/>
          </p:nvPr>
        </p:nvSpPr>
        <p:spPr>
          <a:xfrm>
            <a:off x="824366" y="985740"/>
            <a:ext cx="11062834" cy="5435604"/>
          </a:xfrm>
        </p:spPr>
        <p:txBody>
          <a:bodyPr>
            <a:normAutofit/>
          </a:bodyPr>
          <a:lstStyle/>
          <a:p>
            <a:pPr>
              <a:lnSpc>
                <a:spcPct val="150000"/>
              </a:lnSpc>
            </a:pPr>
            <a:r>
              <a:rPr lang="zh-CN" altLang="en-US" sz="2000" b="1" dirty="0">
                <a:solidFill>
                  <a:srgbClr val="0033CC"/>
                </a:solidFill>
              </a:rPr>
              <a:t>转化生长因子</a:t>
            </a:r>
            <a:r>
              <a:rPr lang="en-US" altLang="zh-CN" sz="2000" b="1" dirty="0">
                <a:solidFill>
                  <a:srgbClr val="0033CC"/>
                </a:solidFill>
              </a:rPr>
              <a:t>-</a:t>
            </a:r>
            <a:r>
              <a:rPr lang="el-GR" altLang="zh-CN" sz="2000" b="1" dirty="0">
                <a:solidFill>
                  <a:srgbClr val="0033CC"/>
                </a:solidFill>
              </a:rPr>
              <a:t>β</a:t>
            </a:r>
            <a:r>
              <a:rPr lang="zh-CN" altLang="el-GR" sz="2000" b="1" dirty="0">
                <a:solidFill>
                  <a:srgbClr val="0033CC"/>
                </a:solidFill>
              </a:rPr>
              <a:t>（</a:t>
            </a:r>
            <a:r>
              <a:rPr lang="en-US" altLang="zh-CN" sz="2000" b="1" dirty="0">
                <a:solidFill>
                  <a:srgbClr val="0033CC"/>
                </a:solidFill>
              </a:rPr>
              <a:t>transforming growth factor-</a:t>
            </a:r>
            <a:r>
              <a:rPr lang="el-GR" altLang="zh-CN" sz="2000" b="1" dirty="0">
                <a:solidFill>
                  <a:srgbClr val="0033CC"/>
                </a:solidFill>
              </a:rPr>
              <a:t>β</a:t>
            </a:r>
            <a:r>
              <a:rPr lang="zh-CN" altLang="el-GR" sz="2000" b="1" dirty="0">
                <a:solidFill>
                  <a:srgbClr val="0033CC"/>
                </a:solidFill>
              </a:rPr>
              <a:t>，</a:t>
            </a:r>
            <a:r>
              <a:rPr lang="en-US" altLang="zh-CN" sz="2000" b="1" dirty="0">
                <a:solidFill>
                  <a:srgbClr val="0033CC"/>
                </a:solidFill>
              </a:rPr>
              <a:t>TGF-</a:t>
            </a:r>
            <a:r>
              <a:rPr lang="el-GR" altLang="zh-CN" sz="2000" b="1" dirty="0">
                <a:solidFill>
                  <a:srgbClr val="0033CC"/>
                </a:solidFill>
              </a:rPr>
              <a:t>β</a:t>
            </a:r>
            <a:r>
              <a:rPr lang="zh-CN" altLang="el-GR" sz="2000" b="1" dirty="0">
                <a:solidFill>
                  <a:srgbClr val="0033CC"/>
                </a:solidFill>
              </a:rPr>
              <a:t>）</a:t>
            </a:r>
            <a:r>
              <a:rPr lang="zh-CN" altLang="en-US" sz="2000" dirty="0"/>
              <a:t>由多种动物细胞合成与分泌，以非活性形式储存在细胞胞外基质中的信号分子超家族</a:t>
            </a:r>
            <a:endParaRPr lang="en-US" altLang="zh-CN" sz="2000" dirty="0"/>
          </a:p>
          <a:p>
            <a:pPr>
              <a:lnSpc>
                <a:spcPct val="150000"/>
              </a:lnSpc>
            </a:pPr>
            <a:r>
              <a:rPr lang="zh-CN" altLang="en-US" sz="2000" b="1" dirty="0">
                <a:solidFill>
                  <a:srgbClr val="0033CC"/>
                </a:solidFill>
              </a:rPr>
              <a:t>通过细胞表面酶联受体发挥作用</a:t>
            </a:r>
            <a:r>
              <a:rPr lang="zh-CN" altLang="en-US" sz="2000" dirty="0"/>
              <a:t>；受体的激酶活性能直接磷酸化并激活特殊类型的转录因子</a:t>
            </a:r>
            <a:r>
              <a:rPr lang="en-US" altLang="zh-CN" sz="2000" dirty="0" err="1"/>
              <a:t>Smads</a:t>
            </a:r>
            <a:r>
              <a:rPr lang="zh-CN" altLang="en-US" sz="2000" dirty="0"/>
              <a:t>，进入核内调节基因表达</a:t>
            </a:r>
          </a:p>
        </p:txBody>
      </p:sp>
      <p:pic>
        <p:nvPicPr>
          <p:cNvPr id="3" name="图片 2" descr="11-33">
            <a:extLst>
              <a:ext uri="{FF2B5EF4-FFF2-40B4-BE49-F238E27FC236}">
                <a16:creationId xmlns:a16="http://schemas.microsoft.com/office/drawing/2014/main" id="{EA179079-B79F-446A-B962-8F43B2DAE95D}"/>
              </a:ext>
            </a:extLst>
          </p:cNvPr>
          <p:cNvPicPr>
            <a:picLocks noGrp="1" noChangeAspect="1"/>
          </p:cNvPicPr>
          <p:nvPr isPhoto="1"/>
        </p:nvPicPr>
        <p:blipFill>
          <a:blip r:embed="rId3" cstate="screen">
            <a:lum/>
            <a:extLst>
              <a:ext uri="{28A0092B-C50C-407E-A947-70E740481C1C}">
                <a14:useLocalDpi xmlns:a14="http://schemas.microsoft.com/office/drawing/2010/main"/>
              </a:ext>
            </a:extLst>
          </a:blip>
          <a:stretch>
            <a:fillRect/>
          </a:stretch>
        </p:blipFill>
        <p:spPr>
          <a:xfrm>
            <a:off x="1043903" y="3039962"/>
            <a:ext cx="4915313" cy="3780000"/>
          </a:xfrm>
          <a:prstGeom prst="rect">
            <a:avLst/>
          </a:prstGeom>
        </p:spPr>
      </p:pic>
      <p:sp>
        <p:nvSpPr>
          <p:cNvPr id="4" name="矩形 3">
            <a:extLst>
              <a:ext uri="{FF2B5EF4-FFF2-40B4-BE49-F238E27FC236}">
                <a16:creationId xmlns:a16="http://schemas.microsoft.com/office/drawing/2014/main" id="{DB5C9555-083A-4AF2-B0B5-F34FAD2F09F8}"/>
              </a:ext>
            </a:extLst>
          </p:cNvPr>
          <p:cNvSpPr/>
          <p:nvPr/>
        </p:nvSpPr>
        <p:spPr>
          <a:xfrm>
            <a:off x="6620536" y="3093325"/>
            <a:ext cx="4747098" cy="3751027"/>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11-34 TGF-</a:t>
            </a:r>
            <a:r>
              <a:rPr lang="el-GR" altLang="zh-CN" sz="1600" b="1" dirty="0">
                <a:solidFill>
                  <a:srgbClr val="0033CC"/>
                </a:solidFill>
                <a:latin typeface="Arial" panose="020B0604020202020204" pitchFamily="34" charset="0"/>
                <a:ea typeface="微软雅黑" panose="020B0503020204020204" pitchFamily="34" charset="-122"/>
              </a:rPr>
              <a:t>β—</a:t>
            </a:r>
            <a:r>
              <a:rPr lang="en-US" altLang="zh-CN" sz="1600" b="1" dirty="0" err="1">
                <a:solidFill>
                  <a:srgbClr val="0033CC"/>
                </a:solidFill>
                <a:latin typeface="Arial" panose="020B0604020202020204" pitchFamily="34" charset="0"/>
                <a:ea typeface="微软雅黑" panose="020B0503020204020204" pitchFamily="34" charset="-122"/>
              </a:rPr>
              <a:t>Smad</a:t>
            </a:r>
            <a:r>
              <a:rPr lang="en-US" altLang="zh-CN" sz="1600" b="1" dirty="0">
                <a:solidFill>
                  <a:srgbClr val="0033CC"/>
                </a:solidFill>
                <a:latin typeface="Arial" panose="020B0604020202020204" pitchFamily="34" charset="0"/>
                <a:ea typeface="微软雅黑" panose="020B0503020204020204" pitchFamily="34" charset="-122"/>
              </a:rPr>
              <a:t> </a:t>
            </a:r>
            <a:r>
              <a:rPr lang="zh-CN" altLang="en-US" sz="1600" b="1" dirty="0">
                <a:solidFill>
                  <a:srgbClr val="0033CC"/>
                </a:solidFill>
                <a:latin typeface="Arial" panose="020B0604020202020204" pitchFamily="34" charset="0"/>
                <a:ea typeface="微软雅黑" panose="020B0503020204020204" pitchFamily="34" charset="-122"/>
              </a:rPr>
              <a:t>信号通路</a:t>
            </a:r>
          </a:p>
          <a:p>
            <a:pPr algn="ctr">
              <a:lnSpc>
                <a:spcPts val="2400"/>
              </a:lnSpc>
            </a:pPr>
            <a:r>
              <a:rPr lang="en-US" altLang="zh-CN" sz="1400" dirty="0">
                <a:latin typeface="Arial" panose="020B0604020202020204" pitchFamily="34" charset="0"/>
                <a:ea typeface="微软雅黑" panose="020B0503020204020204" pitchFamily="34" charset="-122"/>
              </a:rPr>
              <a:t>1a. </a:t>
            </a:r>
            <a:r>
              <a:rPr lang="zh-CN" altLang="en-US" sz="1400" dirty="0">
                <a:latin typeface="Arial" panose="020B0604020202020204" pitchFamily="34" charset="0"/>
                <a:ea typeface="微软雅黑" panose="020B0503020204020204" pitchFamily="34" charset="-122"/>
              </a:rPr>
              <a:t>某些细胞中，</a:t>
            </a:r>
            <a:r>
              <a:rPr lang="en-US" altLang="zh-CN" sz="1400" dirty="0">
                <a:latin typeface="Arial" panose="020B0604020202020204" pitchFamily="34" charset="0"/>
                <a:ea typeface="微软雅黑" panose="020B0503020204020204" pitchFamily="34" charset="-122"/>
              </a:rPr>
              <a:t>TGF-β </a:t>
            </a:r>
            <a:r>
              <a:rPr lang="zh-CN" altLang="en-US" sz="1400" dirty="0">
                <a:latin typeface="Arial" panose="020B0604020202020204" pitchFamily="34" charset="0"/>
                <a:ea typeface="微软雅黑" panose="020B0503020204020204" pitchFamily="34" charset="-122"/>
              </a:rPr>
              <a:t>与</a:t>
            </a:r>
            <a:r>
              <a:rPr lang="en-US" altLang="zh-CN" sz="1400" dirty="0">
                <a:latin typeface="Arial" panose="020B0604020202020204" pitchFamily="34" charset="0"/>
                <a:ea typeface="微软雅黑" panose="020B0503020204020204" pitchFamily="34" charset="-122"/>
              </a:rPr>
              <a:t>RIII </a:t>
            </a:r>
            <a:r>
              <a:rPr lang="zh-CN" altLang="en-US" sz="1400" dirty="0">
                <a:latin typeface="Arial" panose="020B0604020202020204" pitchFamily="34" charset="0"/>
                <a:ea typeface="微软雅黑" panose="020B0503020204020204" pitchFamily="34" charset="-122"/>
              </a:rPr>
              <a:t>受体结合，并由</a:t>
            </a:r>
            <a:r>
              <a:rPr lang="en-US" altLang="zh-CN" sz="1400" dirty="0">
                <a:latin typeface="Arial" panose="020B0604020202020204" pitchFamily="34" charset="0"/>
                <a:ea typeface="微软雅黑" panose="020B0503020204020204" pitchFamily="34" charset="-122"/>
              </a:rPr>
              <a:t>RIII </a:t>
            </a:r>
            <a:r>
              <a:rPr lang="zh-CN" altLang="en-US" sz="1400" dirty="0">
                <a:latin typeface="Arial" panose="020B0604020202020204" pitchFamily="34" charset="0"/>
                <a:ea typeface="微软雅黑" panose="020B0503020204020204" pitchFamily="34" charset="-122"/>
              </a:rPr>
              <a:t>将信号分子传递给</a:t>
            </a:r>
            <a:r>
              <a:rPr lang="en-US" altLang="zh-CN" sz="1400" dirty="0">
                <a:latin typeface="Arial" panose="020B0604020202020204" pitchFamily="34" charset="0"/>
                <a:ea typeface="微软雅黑" panose="020B0503020204020204" pitchFamily="34" charset="-122"/>
              </a:rPr>
              <a:t>RII </a:t>
            </a:r>
            <a:r>
              <a:rPr lang="zh-CN" altLang="en-US" sz="1400" dirty="0">
                <a:latin typeface="Arial" panose="020B0604020202020204" pitchFamily="34" charset="0"/>
                <a:ea typeface="微软雅黑" panose="020B0503020204020204" pitchFamily="34" charset="-122"/>
              </a:rPr>
              <a:t>受体（具有组成型激酶活性）；</a:t>
            </a:r>
            <a:r>
              <a:rPr lang="en-US" altLang="zh-CN" sz="1400" dirty="0">
                <a:latin typeface="Arial" panose="020B0604020202020204" pitchFamily="34" charset="0"/>
                <a:ea typeface="微软雅黑" panose="020B0503020204020204" pitchFamily="34" charset="-122"/>
              </a:rPr>
              <a:t>1b. </a:t>
            </a:r>
            <a:r>
              <a:rPr lang="zh-CN" altLang="en-US" sz="1400" dirty="0">
                <a:latin typeface="Arial" panose="020B0604020202020204" pitchFamily="34" charset="0"/>
                <a:ea typeface="微软雅黑" panose="020B0503020204020204" pitchFamily="34" charset="-122"/>
              </a:rPr>
              <a:t>有些细胞中，信号分子直接与</a:t>
            </a:r>
            <a:r>
              <a:rPr lang="en-US" altLang="zh-CN" sz="1400" dirty="0">
                <a:latin typeface="Arial" panose="020B0604020202020204" pitchFamily="34" charset="0"/>
                <a:ea typeface="微软雅黑" panose="020B0503020204020204" pitchFamily="34" charset="-122"/>
              </a:rPr>
              <a:t>RII </a:t>
            </a:r>
            <a:r>
              <a:rPr lang="zh-CN" altLang="en-US" sz="1400" dirty="0">
                <a:latin typeface="Arial" panose="020B0604020202020204" pitchFamily="34" charset="0"/>
                <a:ea typeface="微软雅黑" panose="020B0503020204020204" pitchFamily="34" charset="-122"/>
              </a:rPr>
              <a:t>受体结合；</a:t>
            </a:r>
            <a:r>
              <a:rPr lang="en-US" altLang="zh-CN" sz="1400" dirty="0">
                <a:latin typeface="Arial" panose="020B0604020202020204" pitchFamily="34" charset="0"/>
                <a:ea typeface="微软雅黑" panose="020B0503020204020204" pitchFamily="34" charset="-122"/>
              </a:rPr>
              <a:t>2. </a:t>
            </a:r>
            <a:r>
              <a:rPr lang="zh-CN" altLang="en-US" sz="1400" dirty="0">
                <a:latin typeface="Arial" panose="020B0604020202020204" pitchFamily="34" charset="0"/>
                <a:ea typeface="微软雅黑" panose="020B0503020204020204" pitchFamily="34" charset="-122"/>
              </a:rPr>
              <a:t>结合配体的</a:t>
            </a:r>
            <a:r>
              <a:rPr lang="en-US" altLang="zh-CN" sz="1400" dirty="0">
                <a:latin typeface="Arial" panose="020B0604020202020204" pitchFamily="34" charset="0"/>
                <a:ea typeface="微软雅黑" panose="020B0503020204020204" pitchFamily="34" charset="-122"/>
              </a:rPr>
              <a:t>RII </a:t>
            </a:r>
            <a:r>
              <a:rPr lang="zh-CN" altLang="en-US" sz="1400" dirty="0">
                <a:latin typeface="Arial" panose="020B0604020202020204" pitchFamily="34" charset="0"/>
                <a:ea typeface="微软雅黑" panose="020B0503020204020204" pitchFamily="34" charset="-122"/>
              </a:rPr>
              <a:t>受体募集并磷酸化</a:t>
            </a:r>
            <a:r>
              <a:rPr lang="en-US" altLang="zh-CN" sz="1400" dirty="0">
                <a:latin typeface="Arial" panose="020B0604020202020204" pitchFamily="34" charset="0"/>
                <a:ea typeface="微软雅黑" panose="020B0503020204020204" pitchFamily="34" charset="-122"/>
              </a:rPr>
              <a:t>RI </a:t>
            </a:r>
            <a:r>
              <a:rPr lang="zh-CN" altLang="en-US" sz="1400" dirty="0">
                <a:latin typeface="Arial" panose="020B0604020202020204" pitchFamily="34" charset="0"/>
                <a:ea typeface="微软雅黑" panose="020B0503020204020204" pitchFamily="34" charset="-122"/>
              </a:rPr>
              <a:t>受体（</a:t>
            </a:r>
            <a:r>
              <a:rPr lang="en-US" altLang="zh-CN" sz="1400" dirty="0">
                <a:latin typeface="Arial" panose="020B0604020202020204" pitchFamily="34" charset="0"/>
                <a:ea typeface="微软雅黑" panose="020B0503020204020204" pitchFamily="34" charset="-122"/>
              </a:rPr>
              <a:t>RI </a:t>
            </a:r>
            <a:r>
              <a:rPr lang="zh-CN" altLang="en-US" sz="1400" dirty="0">
                <a:latin typeface="Arial" panose="020B0604020202020204" pitchFamily="34" charset="0"/>
                <a:ea typeface="微软雅黑" panose="020B0503020204020204" pitchFamily="34" charset="-122"/>
              </a:rPr>
              <a:t>受体不直接结合配体），</a:t>
            </a:r>
            <a:r>
              <a:rPr lang="en-US" altLang="zh-CN" sz="1400" dirty="0">
                <a:latin typeface="Arial" panose="020B0604020202020204" pitchFamily="34" charset="0"/>
                <a:ea typeface="微软雅黑" panose="020B0503020204020204" pitchFamily="34" charset="-122"/>
              </a:rPr>
              <a:t>RI </a:t>
            </a:r>
            <a:r>
              <a:rPr lang="zh-CN" altLang="en-US" sz="1400" dirty="0">
                <a:latin typeface="Arial" panose="020B0604020202020204" pitchFamily="34" charset="0"/>
                <a:ea typeface="微软雅黑" panose="020B0503020204020204" pitchFamily="34" charset="-122"/>
              </a:rPr>
              <a:t>受体激酶活性的抑制被释放；</a:t>
            </a:r>
            <a:r>
              <a:rPr lang="en-US" altLang="zh-CN" sz="1400" dirty="0">
                <a:latin typeface="Arial" panose="020B0604020202020204" pitchFamily="34" charset="0"/>
                <a:ea typeface="微软雅黑" panose="020B0503020204020204" pitchFamily="34" charset="-122"/>
              </a:rPr>
              <a:t>3. </a:t>
            </a:r>
            <a:r>
              <a:rPr lang="zh-CN" altLang="en-US" sz="1400" dirty="0">
                <a:latin typeface="Arial" panose="020B0604020202020204" pitchFamily="34" charset="0"/>
                <a:ea typeface="微软雅黑" panose="020B0503020204020204" pitchFamily="34" charset="-122"/>
              </a:rPr>
              <a:t>活化的</a:t>
            </a:r>
            <a:r>
              <a:rPr lang="en-US" altLang="zh-CN" sz="1400" dirty="0">
                <a:latin typeface="Arial" panose="020B0604020202020204" pitchFamily="34" charset="0"/>
                <a:ea typeface="微软雅黑" panose="020B0503020204020204" pitchFamily="34" charset="-122"/>
              </a:rPr>
              <a:t>RI </a:t>
            </a:r>
            <a:r>
              <a:rPr lang="zh-CN" altLang="en-US" sz="1400" dirty="0">
                <a:latin typeface="Arial" panose="020B0604020202020204" pitchFamily="34" charset="0"/>
                <a:ea typeface="微软雅黑" panose="020B0503020204020204" pitchFamily="34" charset="-122"/>
              </a:rPr>
              <a:t>受体磷酸化</a:t>
            </a:r>
            <a:r>
              <a:rPr lang="en-US" altLang="zh-CN" sz="1400" dirty="0">
                <a:latin typeface="Arial" panose="020B0604020202020204" pitchFamily="34" charset="0"/>
                <a:ea typeface="微软雅黑" panose="020B0503020204020204" pitchFamily="34" charset="-122"/>
              </a:rPr>
              <a:t>Smad3 </a:t>
            </a:r>
            <a:r>
              <a:rPr lang="zh-CN" altLang="en-US" sz="1400" dirty="0">
                <a:latin typeface="Arial" panose="020B0604020202020204" pitchFamily="34" charset="0"/>
                <a:ea typeface="微软雅黑" panose="020B0503020204020204" pitchFamily="34" charset="-122"/>
              </a:rPr>
              <a:t>或另外</a:t>
            </a:r>
            <a:r>
              <a:rPr lang="en-US" altLang="zh-CN" sz="1400" dirty="0">
                <a:latin typeface="Arial" panose="020B0604020202020204" pitchFamily="34" charset="0"/>
                <a:ea typeface="微软雅黑" panose="020B0503020204020204" pitchFamily="34" charset="-122"/>
              </a:rPr>
              <a:t>R-</a:t>
            </a:r>
            <a:r>
              <a:rPr lang="en-US" altLang="zh-CN" sz="1400" dirty="0" err="1">
                <a:latin typeface="Arial" panose="020B0604020202020204" pitchFamily="34" charset="0"/>
                <a:ea typeface="微软雅黑" panose="020B0503020204020204" pitchFamily="34" charset="-122"/>
              </a:rPr>
              <a:t>Smad</a:t>
            </a:r>
            <a:r>
              <a:rPr lang="zh-CN" altLang="en-US" sz="1400" dirty="0">
                <a:latin typeface="Arial" panose="020B0604020202020204" pitchFamily="34" charset="0"/>
                <a:ea typeface="微软雅黑" panose="020B0503020204020204" pitchFamily="34" charset="-122"/>
              </a:rPr>
              <a:t>，引起构象改变，解除</a:t>
            </a:r>
            <a:r>
              <a:rPr lang="en-US" altLang="zh-CN" sz="1400" dirty="0">
                <a:latin typeface="Arial" panose="020B0604020202020204" pitchFamily="34" charset="0"/>
                <a:ea typeface="微软雅黑" panose="020B0503020204020204" pitchFamily="34" charset="-122"/>
              </a:rPr>
              <a:t>NLS </a:t>
            </a:r>
            <a:r>
              <a:rPr lang="zh-CN" altLang="en-US" sz="1400" dirty="0">
                <a:latin typeface="Arial" panose="020B0604020202020204" pitchFamily="34" charset="0"/>
                <a:ea typeface="微软雅黑" panose="020B0503020204020204" pitchFamily="34" charset="-122"/>
              </a:rPr>
              <a:t>的掩蔽；</a:t>
            </a:r>
            <a:r>
              <a:rPr lang="en-US" altLang="zh-CN" sz="1400" dirty="0">
                <a:latin typeface="Arial" panose="020B0604020202020204" pitchFamily="34" charset="0"/>
                <a:ea typeface="微软雅黑" panose="020B0503020204020204" pitchFamily="34" charset="-122"/>
              </a:rPr>
              <a:t>4. </a:t>
            </a:r>
            <a:r>
              <a:rPr lang="zh-CN" altLang="en-US" sz="1400" dirty="0">
                <a:latin typeface="Arial" panose="020B0604020202020204" pitchFamily="34" charset="0"/>
                <a:ea typeface="微软雅黑" panose="020B0503020204020204" pitchFamily="34" charset="-122"/>
              </a:rPr>
              <a:t>两分子磷酸化的</a:t>
            </a:r>
            <a:r>
              <a:rPr lang="en-US" altLang="zh-CN" sz="1400" dirty="0">
                <a:latin typeface="Arial" panose="020B0604020202020204" pitchFamily="34" charset="0"/>
                <a:ea typeface="微软雅黑" panose="020B0503020204020204" pitchFamily="34" charset="-122"/>
              </a:rPr>
              <a:t>R-</a:t>
            </a:r>
            <a:r>
              <a:rPr lang="en-US" altLang="zh-CN" sz="1400" dirty="0" err="1">
                <a:latin typeface="Arial" panose="020B0604020202020204" pitchFamily="34" charset="0"/>
                <a:ea typeface="微软雅黑" panose="020B0503020204020204" pitchFamily="34" charset="-122"/>
              </a:rPr>
              <a:t>Smad</a:t>
            </a:r>
            <a:r>
              <a:rPr lang="zh-CN" altLang="en-US" sz="1400" dirty="0">
                <a:latin typeface="Arial" panose="020B0604020202020204" pitchFamily="34" charset="0"/>
                <a:ea typeface="微软雅黑" panose="020B0503020204020204" pitchFamily="34" charset="-122"/>
              </a:rPr>
              <a:t>（</a:t>
            </a:r>
            <a:r>
              <a:rPr lang="en-US" altLang="zh-CN" sz="1400" dirty="0">
                <a:latin typeface="Arial" panose="020B0604020202020204" pitchFamily="34" charset="0"/>
                <a:ea typeface="微软雅黑" panose="020B0503020204020204" pitchFamily="34" charset="-122"/>
              </a:rPr>
              <a:t>Smad3</a:t>
            </a:r>
            <a:r>
              <a:rPr lang="zh-CN" altLang="en-US" sz="1400" dirty="0">
                <a:latin typeface="Arial" panose="020B0604020202020204" pitchFamily="34" charset="0"/>
                <a:ea typeface="微软雅黑" panose="020B0503020204020204" pitchFamily="34" charset="-122"/>
              </a:rPr>
              <a:t>）与未磷酸化的</a:t>
            </a:r>
            <a:r>
              <a:rPr lang="en-US" altLang="zh-CN" sz="1400" dirty="0">
                <a:latin typeface="Arial" panose="020B0604020202020204" pitchFamily="34" charset="0"/>
                <a:ea typeface="微软雅黑" panose="020B0503020204020204" pitchFamily="34" charset="-122"/>
              </a:rPr>
              <a:t>Co-</a:t>
            </a:r>
            <a:r>
              <a:rPr lang="en-US" altLang="zh-CN" sz="1400" dirty="0" err="1">
                <a:latin typeface="Arial" panose="020B0604020202020204" pitchFamily="34" charset="0"/>
                <a:ea typeface="微软雅黑" panose="020B0503020204020204" pitchFamily="34" charset="-122"/>
              </a:rPr>
              <a:t>Smad</a:t>
            </a:r>
            <a:r>
              <a:rPr lang="zh-CN" altLang="en-US" sz="1400" dirty="0">
                <a:latin typeface="Arial" panose="020B0604020202020204" pitchFamily="34" charset="0"/>
                <a:ea typeface="微软雅黑" panose="020B0503020204020204" pitchFamily="34" charset="-122"/>
              </a:rPr>
              <a:t>（</a:t>
            </a:r>
            <a:r>
              <a:rPr lang="en-US" altLang="zh-CN" sz="1400" dirty="0">
                <a:latin typeface="Arial" panose="020B0604020202020204" pitchFamily="34" charset="0"/>
                <a:ea typeface="微软雅黑" panose="020B0503020204020204" pitchFamily="34" charset="-122"/>
              </a:rPr>
              <a:t>Smad4</a:t>
            </a:r>
            <a:r>
              <a:rPr lang="zh-CN" altLang="en-US" sz="1400" dirty="0">
                <a:latin typeface="Arial" panose="020B0604020202020204" pitchFamily="34" charset="0"/>
                <a:ea typeface="微软雅黑" panose="020B0503020204020204" pitchFamily="34" charset="-122"/>
              </a:rPr>
              <a:t>） 以及</a:t>
            </a:r>
            <a:r>
              <a:rPr lang="en-US" altLang="zh-CN" sz="1400" dirty="0">
                <a:latin typeface="Arial" panose="020B0604020202020204" pitchFamily="34" charset="0"/>
                <a:ea typeface="微软雅黑" panose="020B0503020204020204" pitchFamily="34" charset="-122"/>
              </a:rPr>
              <a:t>imp-β </a:t>
            </a:r>
            <a:r>
              <a:rPr lang="zh-CN" altLang="en-US" sz="1400" dirty="0">
                <a:latin typeface="Arial" panose="020B0604020202020204" pitchFamily="34" charset="0"/>
                <a:ea typeface="微软雅黑" panose="020B0503020204020204" pitchFamily="34" charset="-122"/>
              </a:rPr>
              <a:t>相结合， 形成大的细胞质复合物；</a:t>
            </a:r>
            <a:r>
              <a:rPr lang="en-US" altLang="zh-CN" sz="1400" dirty="0">
                <a:latin typeface="Arial" panose="020B0604020202020204" pitchFamily="34" charset="0"/>
                <a:ea typeface="微软雅黑" panose="020B0503020204020204" pitchFamily="34" charset="-122"/>
              </a:rPr>
              <a:t>5</a:t>
            </a:r>
            <a:r>
              <a:rPr lang="zh-CN" altLang="en-US" sz="1400" dirty="0">
                <a:latin typeface="Arial" panose="020B0604020202020204" pitchFamily="34" charset="0"/>
                <a:ea typeface="微软雅黑" panose="020B0503020204020204" pitchFamily="34" charset="-122"/>
              </a:rPr>
              <a:t>，</a:t>
            </a:r>
            <a:r>
              <a:rPr lang="en-US" altLang="zh-CN" sz="1400" dirty="0">
                <a:latin typeface="Arial" panose="020B0604020202020204" pitchFamily="34" charset="0"/>
                <a:ea typeface="微软雅黑" panose="020B0503020204020204" pitchFamily="34" charset="-122"/>
              </a:rPr>
              <a:t>6. </a:t>
            </a:r>
            <a:r>
              <a:rPr lang="zh-CN" altLang="en-US" sz="1400" dirty="0">
                <a:latin typeface="Arial" panose="020B0604020202020204" pitchFamily="34" charset="0"/>
                <a:ea typeface="微软雅黑" panose="020B0503020204020204" pitchFamily="34" charset="-122"/>
              </a:rPr>
              <a:t>复合物转位到核内，</a:t>
            </a:r>
            <a:r>
              <a:rPr lang="en-US" altLang="zh-CN" sz="1400" dirty="0">
                <a:latin typeface="Arial" panose="020B0604020202020204" pitchFamily="34" charset="0"/>
                <a:ea typeface="微软雅黑" panose="020B0503020204020204" pitchFamily="34" charset="-122"/>
              </a:rPr>
              <a:t>Ran-GTP </a:t>
            </a:r>
            <a:r>
              <a:rPr lang="zh-CN" altLang="en-US" sz="1400" dirty="0">
                <a:latin typeface="Arial" panose="020B0604020202020204" pitchFamily="34" charset="0"/>
                <a:ea typeface="微软雅黑" panose="020B0503020204020204" pitchFamily="34" charset="-122"/>
              </a:rPr>
              <a:t>使</a:t>
            </a:r>
            <a:r>
              <a:rPr lang="en-US" altLang="zh-CN" sz="1400" dirty="0">
                <a:latin typeface="Arial" panose="020B0604020202020204" pitchFamily="34" charset="0"/>
                <a:ea typeface="微软雅黑" panose="020B0503020204020204" pitchFamily="34" charset="-122"/>
              </a:rPr>
              <a:t>imp-β </a:t>
            </a:r>
            <a:r>
              <a:rPr lang="zh-CN" altLang="en-US" sz="1400" dirty="0">
                <a:latin typeface="Arial" panose="020B0604020202020204" pitchFamily="34" charset="0"/>
                <a:ea typeface="微软雅黑" panose="020B0503020204020204" pitchFamily="34" charset="-122"/>
              </a:rPr>
              <a:t>与</a:t>
            </a:r>
            <a:r>
              <a:rPr lang="en-US" altLang="zh-CN" sz="1400" dirty="0">
                <a:latin typeface="Arial" panose="020B0604020202020204" pitchFamily="34" charset="0"/>
                <a:ea typeface="微软雅黑" panose="020B0503020204020204" pitchFamily="34" charset="-122"/>
              </a:rPr>
              <a:t>NLS </a:t>
            </a:r>
            <a:r>
              <a:rPr lang="zh-CN" altLang="en-US" sz="1400" dirty="0">
                <a:latin typeface="Arial" panose="020B0604020202020204" pitchFamily="34" charset="0"/>
                <a:ea typeface="微软雅黑" panose="020B0503020204020204" pitchFamily="34" charset="-122"/>
              </a:rPr>
              <a:t>解离；</a:t>
            </a:r>
            <a:r>
              <a:rPr lang="en-US" altLang="zh-CN" sz="1400" dirty="0">
                <a:latin typeface="Arial" panose="020B0604020202020204" pitchFamily="34" charset="0"/>
                <a:ea typeface="微软雅黑" panose="020B0503020204020204" pitchFamily="34" charset="-122"/>
              </a:rPr>
              <a:t>7. </a:t>
            </a:r>
            <a:r>
              <a:rPr lang="zh-CN" altLang="en-US" sz="1400" dirty="0">
                <a:latin typeface="Arial" panose="020B0604020202020204" pitchFamily="34" charset="0"/>
                <a:ea typeface="微软雅黑" panose="020B0503020204020204" pitchFamily="34" charset="-122"/>
              </a:rPr>
              <a:t>核内转录因子（</a:t>
            </a:r>
            <a:r>
              <a:rPr lang="en-US" altLang="zh-CN" sz="1400" dirty="0">
                <a:latin typeface="Arial" panose="020B0604020202020204" pitchFamily="34" charset="0"/>
                <a:ea typeface="微软雅黑" panose="020B0503020204020204" pitchFamily="34" charset="-122"/>
              </a:rPr>
              <a:t>TEF3</a:t>
            </a:r>
            <a:r>
              <a:rPr lang="zh-CN" altLang="en-US" sz="1400" dirty="0">
                <a:latin typeface="Arial" panose="020B0604020202020204" pitchFamily="34" charset="0"/>
                <a:ea typeface="微软雅黑" panose="020B0503020204020204" pitchFamily="34" charset="-122"/>
              </a:rPr>
              <a:t>）与</a:t>
            </a:r>
            <a:r>
              <a:rPr lang="en-US" altLang="zh-CN" sz="1400" dirty="0">
                <a:latin typeface="Arial" panose="020B0604020202020204" pitchFamily="34" charset="0"/>
                <a:ea typeface="微软雅黑" panose="020B0503020204020204" pitchFamily="34" charset="-122"/>
              </a:rPr>
              <a:t>Smad3/Smad4 </a:t>
            </a:r>
            <a:r>
              <a:rPr lang="zh-CN" altLang="en-US" sz="1400" dirty="0">
                <a:latin typeface="Arial" panose="020B0604020202020204" pitchFamily="34" charset="0"/>
                <a:ea typeface="微软雅黑" panose="020B0503020204020204" pitchFamily="34" charset="-122"/>
              </a:rPr>
              <a:t>复合物结合，形成活化型复合物，调节特定靶基因的转录</a:t>
            </a:r>
          </a:p>
        </p:txBody>
      </p:sp>
    </p:spTree>
    <p:extLst>
      <p:ext uri="{BB962C8B-B14F-4D97-AF65-F5344CB8AC3E}">
        <p14:creationId xmlns:p14="http://schemas.microsoft.com/office/powerpoint/2010/main" val="1861480526"/>
      </p:ext>
    </p:extLst>
  </p:cSld>
  <p:clrMapOvr>
    <a:masterClrMapping/>
  </p:clrMapOvr>
  <p:transition spd="slow">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9DFDA3-FDE9-4ED7-A9C4-2EA7B24F5319}"/>
              </a:ext>
            </a:extLst>
          </p:cNvPr>
          <p:cNvSpPr>
            <a:spLocks noGrp="1"/>
          </p:cNvSpPr>
          <p:nvPr>
            <p:ph type="title"/>
          </p:nvPr>
        </p:nvSpPr>
        <p:spPr/>
        <p:txBody>
          <a:bodyPr>
            <a:normAutofit/>
          </a:bodyPr>
          <a:lstStyle/>
          <a:p>
            <a:r>
              <a:rPr lang="zh-CN" altLang="en-US" dirty="0"/>
              <a:t>二、其它调控基因表达的细胞表面受体及其介导的信号转导通路</a:t>
            </a:r>
          </a:p>
        </p:txBody>
      </p:sp>
      <p:pic>
        <p:nvPicPr>
          <p:cNvPr id="5" name="图片 4">
            <a:extLst>
              <a:ext uri="{FF2B5EF4-FFF2-40B4-BE49-F238E27FC236}">
                <a16:creationId xmlns:a16="http://schemas.microsoft.com/office/drawing/2014/main" id="{46BEB9F8-C382-427A-BD6C-983E8A12C84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7830" y="1614804"/>
            <a:ext cx="5707953" cy="5040000"/>
          </a:xfrm>
          <a:prstGeom prst="rect">
            <a:avLst/>
          </a:prstGeom>
        </p:spPr>
      </p:pic>
      <p:sp>
        <p:nvSpPr>
          <p:cNvPr id="6" name="矩形 5">
            <a:extLst>
              <a:ext uri="{FF2B5EF4-FFF2-40B4-BE49-F238E27FC236}">
                <a16:creationId xmlns:a16="http://schemas.microsoft.com/office/drawing/2014/main" id="{3F0CD659-4922-4EEE-BC4E-D117C8C31113}"/>
              </a:ext>
            </a:extLst>
          </p:cNvPr>
          <p:cNvSpPr/>
          <p:nvPr/>
        </p:nvSpPr>
        <p:spPr>
          <a:xfrm>
            <a:off x="6604000" y="1832791"/>
            <a:ext cx="5588000" cy="4936416"/>
          </a:xfrm>
          <a:prstGeom prst="rect">
            <a:avLst/>
          </a:prstGeom>
        </p:spPr>
        <p:txBody>
          <a:bodyPr wrap="square">
            <a:spAutoFit/>
          </a:bodyPr>
          <a:lstStyle/>
          <a:p>
            <a:pPr algn="ctr">
              <a:lnSpc>
                <a:spcPts val="2000"/>
              </a:lnSpc>
            </a:pPr>
            <a:r>
              <a:rPr lang="en-US" altLang="zh-CN" sz="1400" b="1" dirty="0">
                <a:solidFill>
                  <a:srgbClr val="0033CC"/>
                </a:solidFill>
                <a:latin typeface="Arial" panose="020B0604020202020204" pitchFamily="34" charset="0"/>
                <a:ea typeface="微软雅黑" panose="020B0503020204020204" pitchFamily="34" charset="-122"/>
              </a:rPr>
              <a:t>Fig. Several common types of cell-surface receptors and signal transduction pathways. </a:t>
            </a:r>
          </a:p>
          <a:p>
            <a:pPr algn="just">
              <a:lnSpc>
                <a:spcPts val="2000"/>
              </a:lnSpc>
            </a:pPr>
            <a:r>
              <a:rPr lang="en-US" altLang="zh-CN" sz="1200" dirty="0">
                <a:latin typeface="Arial" panose="020B0604020202020204" pitchFamily="34" charset="0"/>
                <a:ea typeface="微软雅黑" panose="020B0503020204020204" pitchFamily="34" charset="-122"/>
              </a:rPr>
              <a:t>(a) The cytosolic domains of many receptors are protein kinases or are tightly associated with a cytosolic kinase; commonly the kinases are activated by ligand binding followed by receptor dimerization. Some of these kinases directly phosphorylate and activate transcription factors 1 or other signaling proteins. Many of these receptors also activate small GTP-binding “switch” proteins such as Ras 2 . Many signal transduction pathways, such as those activated by Ras, involve several kinases; in these pathways, one kinase phosphorylates and thus activates (or occasionally inhibits) the activity of another kinase. Many of the kinases in these pathways phosphorylate multiple protein targets, including transcription factors, which are usually different in different cells. (b) Other receptors, mainly those with seven membrane-spanning segments, activate the larger GTP binding Gα proteins, which in turn activate specific kinases or other signaling proteins. (c) Several signaling pathways involve disassembly of a multiprotein complex in the cytosol, releasing a transcription factor that then </a:t>
            </a:r>
            <a:r>
              <a:rPr lang="en-US" altLang="zh-CN" sz="1200" dirty="0" err="1">
                <a:latin typeface="Arial" panose="020B0604020202020204" pitchFamily="34" charset="0"/>
                <a:ea typeface="微软雅黑" panose="020B0503020204020204" pitchFamily="34" charset="-122"/>
              </a:rPr>
              <a:t>translocates</a:t>
            </a:r>
            <a:r>
              <a:rPr lang="en-US" altLang="zh-CN" sz="1200" dirty="0">
                <a:latin typeface="Arial" panose="020B0604020202020204" pitchFamily="34" charset="0"/>
                <a:ea typeface="微软雅黑" panose="020B0503020204020204" pitchFamily="34" charset="-122"/>
              </a:rPr>
              <a:t> into the nucleus. (d) Some signaling pathways are irreversible; in many cases, proteolytic cleavage of a receptor releases an active transcription factor.</a:t>
            </a:r>
            <a:endParaRPr lang="zh-CN" altLang="en-US" sz="1400"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921958210"/>
      </p:ext>
    </p:extLst>
  </p:cSld>
  <p:clrMapOvr>
    <a:masterClrMapping/>
  </p:clrMapOvr>
  <p:transition spd="slow">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6E3EFB-6032-47B6-84A5-973A9611F7F4}"/>
              </a:ext>
            </a:extLst>
          </p:cNvPr>
          <p:cNvSpPr>
            <a:spLocks noGrp="1"/>
          </p:cNvSpPr>
          <p:nvPr>
            <p:ph type="title"/>
          </p:nvPr>
        </p:nvSpPr>
        <p:spPr/>
        <p:txBody>
          <a:bodyPr/>
          <a:lstStyle/>
          <a:p>
            <a:r>
              <a:rPr lang="zh-CN" altLang="en-US" dirty="0"/>
              <a:t>（一）</a:t>
            </a:r>
            <a:r>
              <a:rPr lang="en-US" altLang="zh-CN" dirty="0" err="1"/>
              <a:t>Wnt</a:t>
            </a:r>
            <a:r>
              <a:rPr lang="en-US" altLang="zh-CN" dirty="0"/>
              <a:t> </a:t>
            </a:r>
            <a:r>
              <a:rPr lang="zh-CN" altLang="en-US" dirty="0"/>
              <a:t>受体和</a:t>
            </a:r>
            <a:r>
              <a:rPr lang="en-US" altLang="zh-CN" dirty="0"/>
              <a:t>Hedgehog </a:t>
            </a:r>
            <a:r>
              <a:rPr lang="zh-CN" altLang="en-US" dirty="0"/>
              <a:t>受体介导的信号通路</a:t>
            </a:r>
          </a:p>
        </p:txBody>
      </p:sp>
      <p:sp>
        <p:nvSpPr>
          <p:cNvPr id="3" name="内容占位符 2">
            <a:extLst>
              <a:ext uri="{FF2B5EF4-FFF2-40B4-BE49-F238E27FC236}">
                <a16:creationId xmlns:a16="http://schemas.microsoft.com/office/drawing/2014/main" id="{9D9C84D7-5973-4E88-A671-650629666006}"/>
              </a:ext>
            </a:extLst>
          </p:cNvPr>
          <p:cNvSpPr>
            <a:spLocks noGrp="1"/>
          </p:cNvSpPr>
          <p:nvPr>
            <p:ph idx="1"/>
          </p:nvPr>
        </p:nvSpPr>
        <p:spPr>
          <a:xfrm>
            <a:off x="824366" y="1219200"/>
            <a:ext cx="4580754" cy="5435604"/>
          </a:xfrm>
        </p:spPr>
        <p:txBody>
          <a:bodyPr>
            <a:normAutofit/>
          </a:bodyPr>
          <a:lstStyle/>
          <a:p>
            <a:pPr>
              <a:lnSpc>
                <a:spcPct val="150000"/>
              </a:lnSpc>
              <a:spcAft>
                <a:spcPts val="600"/>
              </a:spcAft>
            </a:pPr>
            <a:r>
              <a:rPr lang="en-US" altLang="zh-CN" sz="2000" dirty="0" err="1"/>
              <a:t>Wnt</a:t>
            </a:r>
            <a:r>
              <a:rPr lang="en-US" altLang="zh-CN" sz="2000" dirty="0"/>
              <a:t> </a:t>
            </a:r>
            <a:r>
              <a:rPr lang="zh-CN" altLang="en-US" sz="2000" dirty="0"/>
              <a:t>受体和</a:t>
            </a:r>
            <a:r>
              <a:rPr lang="en-US" altLang="zh-CN" sz="2000" dirty="0"/>
              <a:t>Hedgehog </a:t>
            </a:r>
            <a:r>
              <a:rPr lang="zh-CN" altLang="en-US" sz="2000" dirty="0"/>
              <a:t>受体</a:t>
            </a:r>
            <a:r>
              <a:rPr lang="en-US" altLang="zh-CN" sz="2000" dirty="0"/>
              <a:t>7</a:t>
            </a:r>
            <a:r>
              <a:rPr lang="en-US" altLang="zh-CN" sz="2000" b="1" dirty="0">
                <a:solidFill>
                  <a:srgbClr val="0033CC"/>
                </a:solidFill>
              </a:rPr>
              <a:t> </a:t>
            </a:r>
            <a:r>
              <a:rPr lang="zh-CN" altLang="en-US" sz="2000" b="1" dirty="0">
                <a:solidFill>
                  <a:srgbClr val="0033CC"/>
                </a:solidFill>
              </a:rPr>
              <a:t>次跨膜</a:t>
            </a:r>
            <a:r>
              <a:rPr lang="zh-CN" altLang="en-US" sz="2000" dirty="0"/>
              <a:t>，但不激活</a:t>
            </a:r>
            <a:r>
              <a:rPr lang="en-US" altLang="zh-CN" sz="2000" dirty="0"/>
              <a:t>G- </a:t>
            </a:r>
            <a:r>
              <a:rPr lang="zh-CN" altLang="en-US" sz="2000" dirty="0"/>
              <a:t>蛋白</a:t>
            </a:r>
            <a:endParaRPr lang="en-US" altLang="zh-CN" sz="2000" dirty="0"/>
          </a:p>
          <a:p>
            <a:pPr>
              <a:lnSpc>
                <a:spcPct val="150000"/>
              </a:lnSpc>
              <a:spcAft>
                <a:spcPts val="600"/>
              </a:spcAft>
            </a:pPr>
            <a:r>
              <a:rPr lang="zh-CN" altLang="en-US" sz="2000" dirty="0"/>
              <a:t> “静息”状态下，两条相关的信号通路中关键转录因子被泛素化修饰，作为蛋白酶体识别和切割降解的靶标，表现为失活状态</a:t>
            </a:r>
            <a:endParaRPr lang="en-US" altLang="zh-CN" sz="2000" dirty="0"/>
          </a:p>
          <a:p>
            <a:pPr>
              <a:lnSpc>
                <a:spcPct val="150000"/>
              </a:lnSpc>
              <a:spcAft>
                <a:spcPts val="600"/>
              </a:spcAft>
            </a:pPr>
            <a:r>
              <a:rPr lang="zh-CN" altLang="en-US" sz="2000" dirty="0"/>
              <a:t>信号通路的激活涉及大的胞质蛋白复合物的解体（去装配）、泛素化的抑制和活性转录因子的释放，再转位到核内调控基因表达</a:t>
            </a:r>
          </a:p>
        </p:txBody>
      </p:sp>
      <p:pic>
        <p:nvPicPr>
          <p:cNvPr id="4" name="图片 3">
            <a:extLst>
              <a:ext uri="{FF2B5EF4-FFF2-40B4-BE49-F238E27FC236}">
                <a16:creationId xmlns:a16="http://schemas.microsoft.com/office/drawing/2014/main" id="{85945117-F212-4057-A7DD-E2868C7593F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696082" y="1605321"/>
            <a:ext cx="6202710" cy="4320000"/>
          </a:xfrm>
          <a:prstGeom prst="rect">
            <a:avLst/>
          </a:prstGeom>
        </p:spPr>
      </p:pic>
      <p:sp>
        <p:nvSpPr>
          <p:cNvPr id="5" name="矩形 4">
            <a:extLst>
              <a:ext uri="{FF2B5EF4-FFF2-40B4-BE49-F238E27FC236}">
                <a16:creationId xmlns:a16="http://schemas.microsoft.com/office/drawing/2014/main" id="{9B22848F-EA89-41CB-A33A-3630B44DAE00}"/>
              </a:ext>
            </a:extLst>
          </p:cNvPr>
          <p:cNvSpPr/>
          <p:nvPr/>
        </p:nvSpPr>
        <p:spPr>
          <a:xfrm>
            <a:off x="6227241" y="6134435"/>
            <a:ext cx="5140393" cy="584775"/>
          </a:xfrm>
          <a:prstGeom prst="rect">
            <a:avLst/>
          </a:prstGeom>
        </p:spPr>
        <p:txBody>
          <a:bodyPr wrap="square">
            <a:spAutoFit/>
          </a:bodyPr>
          <a:lstStyle/>
          <a:p>
            <a:pPr algn="ctr"/>
            <a:r>
              <a:rPr lang="en-US" altLang="zh-CN" sz="1600" b="1" dirty="0">
                <a:solidFill>
                  <a:srgbClr val="0033CC"/>
                </a:solidFill>
                <a:latin typeface="Arial" panose="020B0604020202020204" pitchFamily="34" charset="0"/>
                <a:ea typeface="微软雅黑" panose="020B0503020204020204" pitchFamily="34" charset="-122"/>
              </a:rPr>
              <a:t>Crosstalk between Sonic Hedgehog, </a:t>
            </a:r>
            <a:r>
              <a:rPr lang="en-US" altLang="zh-CN" sz="1600" b="1" dirty="0" err="1">
                <a:solidFill>
                  <a:srgbClr val="0033CC"/>
                </a:solidFill>
                <a:latin typeface="Arial" panose="020B0604020202020204" pitchFamily="34" charset="0"/>
                <a:ea typeface="微软雅黑" panose="020B0503020204020204" pitchFamily="34" charset="-122"/>
              </a:rPr>
              <a:t>Wnt</a:t>
            </a:r>
            <a:r>
              <a:rPr lang="en-US" altLang="zh-CN" sz="1600" b="1" dirty="0">
                <a:solidFill>
                  <a:srgbClr val="0033CC"/>
                </a:solidFill>
                <a:latin typeface="Arial" panose="020B0604020202020204" pitchFamily="34" charset="0"/>
                <a:ea typeface="微软雅黑" panose="020B0503020204020204" pitchFamily="34" charset="-122"/>
              </a:rPr>
              <a:t>, and Notch signal transduction pathways</a:t>
            </a:r>
            <a:endParaRPr lang="zh-CN" altLang="en-US" sz="1600" b="1" dirty="0">
              <a:solidFill>
                <a:srgbClr val="0033CC"/>
              </a:solidFill>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961840217"/>
      </p:ext>
    </p:extLst>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D564F8F-A65C-43D0-8D21-696A40115EE3}"/>
              </a:ext>
            </a:extLst>
          </p:cNvPr>
          <p:cNvSpPr>
            <a:spLocks noGrp="1"/>
          </p:cNvSpPr>
          <p:nvPr>
            <p:ph type="title"/>
          </p:nvPr>
        </p:nvSpPr>
        <p:spPr/>
        <p:txBody>
          <a:bodyPr/>
          <a:lstStyle/>
          <a:p>
            <a:r>
              <a:rPr lang="zh-CN" altLang="en-US" dirty="0"/>
              <a:t>不同类型的细胞间通信方式</a:t>
            </a:r>
          </a:p>
        </p:txBody>
      </p:sp>
      <p:sp>
        <p:nvSpPr>
          <p:cNvPr id="2" name="内容占位符 1">
            <a:extLst>
              <a:ext uri="{FF2B5EF4-FFF2-40B4-BE49-F238E27FC236}">
                <a16:creationId xmlns:a16="http://schemas.microsoft.com/office/drawing/2014/main" id="{F550CEA0-BB4A-44B7-A928-BBBAB7FC6552}"/>
              </a:ext>
            </a:extLst>
          </p:cNvPr>
          <p:cNvSpPr>
            <a:spLocks noGrp="1"/>
          </p:cNvSpPr>
          <p:nvPr>
            <p:ph idx="1"/>
          </p:nvPr>
        </p:nvSpPr>
        <p:spPr/>
        <p:txBody>
          <a:bodyPr>
            <a:normAutofit/>
          </a:bodyPr>
          <a:lstStyle/>
          <a:p>
            <a:pPr>
              <a:lnSpc>
                <a:spcPct val="150000"/>
              </a:lnSpc>
              <a:spcAft>
                <a:spcPts val="600"/>
              </a:spcAft>
            </a:pPr>
            <a:r>
              <a:rPr lang="zh-CN" altLang="en-US" sz="2000" b="1" dirty="0"/>
              <a:t>内分泌（</a:t>
            </a:r>
            <a:r>
              <a:rPr lang="en-US" altLang="zh-CN" sz="2000" b="1" dirty="0"/>
              <a:t>endocrine</a:t>
            </a:r>
            <a:r>
              <a:rPr lang="zh-CN" altLang="en-US" sz="2000" b="1" dirty="0"/>
              <a:t>）</a:t>
            </a:r>
            <a:endParaRPr lang="en-US" altLang="zh-CN" sz="2000" b="1" dirty="0"/>
          </a:p>
          <a:p>
            <a:pPr>
              <a:lnSpc>
                <a:spcPct val="150000"/>
              </a:lnSpc>
              <a:spcAft>
                <a:spcPts val="600"/>
              </a:spcAft>
            </a:pPr>
            <a:r>
              <a:rPr lang="zh-CN" altLang="en-US" sz="2000" b="1" dirty="0"/>
              <a:t>旁分泌（</a:t>
            </a:r>
            <a:r>
              <a:rPr lang="en-US" altLang="zh-CN" sz="2000" b="1" dirty="0"/>
              <a:t>paracrine</a:t>
            </a:r>
            <a:r>
              <a:rPr lang="zh-CN" altLang="en-US" sz="2000" b="1" dirty="0"/>
              <a:t>）</a:t>
            </a:r>
            <a:endParaRPr lang="en-US" altLang="zh-CN" sz="2000" b="1" dirty="0"/>
          </a:p>
          <a:p>
            <a:pPr>
              <a:lnSpc>
                <a:spcPct val="150000"/>
              </a:lnSpc>
              <a:spcAft>
                <a:spcPts val="600"/>
              </a:spcAft>
            </a:pPr>
            <a:r>
              <a:rPr lang="zh-CN" altLang="en-US" sz="2000" b="1" dirty="0"/>
              <a:t>自分泌（</a:t>
            </a:r>
            <a:r>
              <a:rPr lang="en-US" altLang="zh-CN" sz="2000" b="1" dirty="0"/>
              <a:t>autocrine</a:t>
            </a:r>
            <a:r>
              <a:rPr lang="zh-CN" altLang="en-US" sz="2000" b="1" dirty="0"/>
              <a:t>）</a:t>
            </a:r>
            <a:endParaRPr lang="en-US" altLang="zh-CN" sz="2000" b="1" dirty="0"/>
          </a:p>
          <a:p>
            <a:pPr>
              <a:lnSpc>
                <a:spcPct val="150000"/>
              </a:lnSpc>
              <a:spcAft>
                <a:spcPts val="600"/>
              </a:spcAft>
            </a:pPr>
            <a:r>
              <a:rPr lang="zh-CN" altLang="en-US" sz="2000" b="1" dirty="0"/>
              <a:t>突触信号传递（</a:t>
            </a:r>
            <a:r>
              <a:rPr lang="en-US" altLang="zh-CN" sz="2000" b="1" dirty="0"/>
              <a:t>synaptic signaling</a:t>
            </a:r>
            <a:r>
              <a:rPr lang="zh-CN" altLang="en-US" sz="2000" b="1" dirty="0"/>
              <a:t>）</a:t>
            </a:r>
            <a:endParaRPr lang="en-US" altLang="zh-CN" sz="2000" b="1" dirty="0"/>
          </a:p>
          <a:p>
            <a:pPr>
              <a:lnSpc>
                <a:spcPct val="150000"/>
              </a:lnSpc>
              <a:spcAft>
                <a:spcPts val="600"/>
              </a:spcAft>
            </a:pPr>
            <a:r>
              <a:rPr lang="zh-CN" altLang="en-US" sz="2000" b="1" dirty="0"/>
              <a:t>细胞间接触依赖性的通讯</a:t>
            </a:r>
          </a:p>
        </p:txBody>
      </p:sp>
      <p:sp>
        <p:nvSpPr>
          <p:cNvPr id="6" name="矩形 5">
            <a:extLst>
              <a:ext uri="{FF2B5EF4-FFF2-40B4-BE49-F238E27FC236}">
                <a16:creationId xmlns:a16="http://schemas.microsoft.com/office/drawing/2014/main" id="{4A0F4B2E-EDC4-44ED-BC7B-8A153C5911E2}"/>
              </a:ext>
            </a:extLst>
          </p:cNvPr>
          <p:cNvSpPr/>
          <p:nvPr/>
        </p:nvSpPr>
        <p:spPr>
          <a:xfrm>
            <a:off x="6408597" y="6457340"/>
            <a:ext cx="4655573" cy="371577"/>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11-1 </a:t>
            </a:r>
            <a:r>
              <a:rPr lang="zh-CN" altLang="en-US" sz="1600" b="1" dirty="0">
                <a:solidFill>
                  <a:srgbClr val="0033CC"/>
                </a:solidFill>
                <a:latin typeface="Arial" panose="020B0604020202020204" pitchFamily="34" charset="0"/>
                <a:ea typeface="微软雅黑" panose="020B0503020204020204" pitchFamily="34" charset="-122"/>
              </a:rPr>
              <a:t>不同类型的细胞间通讯方式</a:t>
            </a:r>
            <a:endParaRPr lang="zh-CN" altLang="en-US" sz="1400" dirty="0">
              <a:latin typeface="Arial" panose="020B0604020202020204" pitchFamily="34" charset="0"/>
              <a:ea typeface="微软雅黑" panose="020B0503020204020204" pitchFamily="34" charset="-122"/>
            </a:endParaRPr>
          </a:p>
        </p:txBody>
      </p:sp>
      <p:pic>
        <p:nvPicPr>
          <p:cNvPr id="7" name="图片 6">
            <a:extLst>
              <a:ext uri="{FF2B5EF4-FFF2-40B4-BE49-F238E27FC236}">
                <a16:creationId xmlns:a16="http://schemas.microsoft.com/office/drawing/2014/main" id="{3138B573-D6CA-4087-B752-FD4D323157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90221" y="1057340"/>
            <a:ext cx="6092323" cy="5400000"/>
          </a:xfrm>
          <a:prstGeom prst="rect">
            <a:avLst/>
          </a:prstGeom>
        </p:spPr>
      </p:pic>
    </p:spTree>
    <p:extLst>
      <p:ext uri="{BB962C8B-B14F-4D97-AF65-F5344CB8AC3E}">
        <p14:creationId xmlns:p14="http://schemas.microsoft.com/office/powerpoint/2010/main" val="1387858755"/>
      </p:ext>
    </p:extLst>
  </p:cSld>
  <p:clrMapOvr>
    <a:masterClrMapping/>
  </p:clrMapOvr>
  <p:transition spd="slow">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6E3EFB-6032-47B6-84A5-973A9611F7F4}"/>
              </a:ext>
            </a:extLst>
          </p:cNvPr>
          <p:cNvSpPr>
            <a:spLocks noGrp="1"/>
          </p:cNvSpPr>
          <p:nvPr>
            <p:ph type="title"/>
          </p:nvPr>
        </p:nvSpPr>
        <p:spPr/>
        <p:txBody>
          <a:bodyPr/>
          <a:lstStyle/>
          <a:p>
            <a:r>
              <a:rPr lang="en-US" altLang="zh-CN" dirty="0"/>
              <a:t>1. </a:t>
            </a:r>
            <a:r>
              <a:rPr lang="en-US" altLang="zh-CN" dirty="0" err="1"/>
              <a:t>Wnt</a:t>
            </a:r>
            <a:r>
              <a:rPr lang="en-US" altLang="zh-CN" dirty="0"/>
              <a:t>-</a:t>
            </a:r>
            <a:r>
              <a:rPr lang="el-GR" altLang="zh-CN" dirty="0"/>
              <a:t>β-</a:t>
            </a:r>
            <a:r>
              <a:rPr lang="en-US" altLang="zh-CN" dirty="0"/>
              <a:t>Catenin </a:t>
            </a:r>
            <a:r>
              <a:rPr lang="zh-CN" altLang="en-US" dirty="0"/>
              <a:t>信号通路</a:t>
            </a:r>
          </a:p>
        </p:txBody>
      </p:sp>
      <p:sp>
        <p:nvSpPr>
          <p:cNvPr id="5" name="内容占位符 4">
            <a:extLst>
              <a:ext uri="{FF2B5EF4-FFF2-40B4-BE49-F238E27FC236}">
                <a16:creationId xmlns:a16="http://schemas.microsoft.com/office/drawing/2014/main" id="{A3504FBE-A6B6-41BE-84EF-AEA36B37EEB1}"/>
              </a:ext>
            </a:extLst>
          </p:cNvPr>
          <p:cNvSpPr>
            <a:spLocks noGrp="1"/>
          </p:cNvSpPr>
          <p:nvPr>
            <p:ph idx="1"/>
          </p:nvPr>
        </p:nvSpPr>
        <p:spPr>
          <a:xfrm>
            <a:off x="824366" y="1016000"/>
            <a:ext cx="11062834" cy="5435604"/>
          </a:xfrm>
        </p:spPr>
        <p:txBody>
          <a:bodyPr>
            <a:normAutofit/>
          </a:bodyPr>
          <a:lstStyle/>
          <a:p>
            <a:pPr>
              <a:lnSpc>
                <a:spcPct val="150000"/>
              </a:lnSpc>
            </a:pPr>
            <a:r>
              <a:rPr lang="en-US" altLang="zh-CN" sz="2000" dirty="0" err="1"/>
              <a:t>Wnt</a:t>
            </a:r>
            <a:r>
              <a:rPr lang="en-US" altLang="zh-CN" sz="2000" dirty="0"/>
              <a:t> </a:t>
            </a:r>
            <a:r>
              <a:rPr lang="zh-CN" altLang="en-US" sz="2000" dirty="0"/>
              <a:t>是一组富含半胱氨酸的分泌性糖蛋白</a:t>
            </a:r>
            <a:endParaRPr lang="en-US" altLang="zh-CN" sz="2000" dirty="0"/>
          </a:p>
          <a:p>
            <a:pPr>
              <a:lnSpc>
                <a:spcPct val="150000"/>
              </a:lnSpc>
            </a:pPr>
            <a:r>
              <a:rPr lang="en-US" altLang="zh-CN" sz="2000" dirty="0"/>
              <a:t>β-Catenin </a:t>
            </a:r>
            <a:r>
              <a:rPr lang="zh-CN" altLang="en-US" sz="2000" dirty="0"/>
              <a:t>是转录调控蛋白，在胞质中的稳定及其在核内的累积是</a:t>
            </a:r>
            <a:r>
              <a:rPr lang="en-US" altLang="zh-CN" sz="2000" dirty="0" err="1"/>
              <a:t>Wnt</a:t>
            </a:r>
            <a:r>
              <a:rPr lang="en-US" altLang="zh-CN" sz="2000" dirty="0"/>
              <a:t> </a:t>
            </a:r>
            <a:r>
              <a:rPr lang="zh-CN" altLang="en-US" sz="2000" dirty="0"/>
              <a:t>信号通路中关键事件</a:t>
            </a:r>
            <a:endParaRPr lang="en-US" altLang="zh-CN" sz="2000" dirty="0"/>
          </a:p>
          <a:p>
            <a:pPr>
              <a:lnSpc>
                <a:spcPct val="150000"/>
              </a:lnSpc>
            </a:pPr>
            <a:r>
              <a:rPr lang="en-US" altLang="zh-CN" sz="2000" dirty="0" err="1"/>
              <a:t>Wnt</a:t>
            </a:r>
            <a:r>
              <a:rPr lang="en-US" altLang="zh-CN" sz="2000" dirty="0"/>
              <a:t>-β-Catenin </a:t>
            </a:r>
            <a:r>
              <a:rPr lang="zh-CN" altLang="en-US" sz="2000" dirty="0"/>
              <a:t>信号通路是胚胎发育中最重要的调控途径之一，对多细胞生物体轴的形成和分化、组织器官建成、组织干细胞的更新与分化等至关重要</a:t>
            </a:r>
          </a:p>
        </p:txBody>
      </p:sp>
      <p:pic>
        <p:nvPicPr>
          <p:cNvPr id="3" name="图片 2" descr="11-34">
            <a:extLst>
              <a:ext uri="{FF2B5EF4-FFF2-40B4-BE49-F238E27FC236}">
                <a16:creationId xmlns:a16="http://schemas.microsoft.com/office/drawing/2014/main" id="{F083E8C7-4C74-4980-BE84-21C04BACEE46}"/>
              </a:ext>
            </a:extLst>
          </p:cNvPr>
          <p:cNvPicPr>
            <a:picLocks noGrp="1" noChangeAspect="1"/>
          </p:cNvPicPr>
          <p:nvPr isPhoto="1"/>
        </p:nvPicPr>
        <p:blipFill>
          <a:blip r:embed="rId3" cstate="screen">
            <a:lum/>
            <a:extLst>
              <a:ext uri="{28A0092B-C50C-407E-A947-70E740481C1C}">
                <a14:useLocalDpi xmlns:a14="http://schemas.microsoft.com/office/drawing/2010/main"/>
              </a:ext>
            </a:extLst>
          </a:blip>
          <a:stretch>
            <a:fillRect/>
          </a:stretch>
        </p:blipFill>
        <p:spPr>
          <a:xfrm>
            <a:off x="6045425" y="3063779"/>
            <a:ext cx="5217190" cy="3780000"/>
          </a:xfrm>
          <a:prstGeom prst="rect">
            <a:avLst/>
          </a:prstGeom>
        </p:spPr>
      </p:pic>
      <p:sp>
        <p:nvSpPr>
          <p:cNvPr id="4" name="矩形 3">
            <a:extLst>
              <a:ext uri="{FF2B5EF4-FFF2-40B4-BE49-F238E27FC236}">
                <a16:creationId xmlns:a16="http://schemas.microsoft.com/office/drawing/2014/main" id="{BA6A7600-CC43-48FC-96BF-7B52B612148A}"/>
              </a:ext>
            </a:extLst>
          </p:cNvPr>
          <p:cNvSpPr/>
          <p:nvPr/>
        </p:nvSpPr>
        <p:spPr>
          <a:xfrm>
            <a:off x="824366" y="3850642"/>
            <a:ext cx="4844914" cy="2827697"/>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11-35 </a:t>
            </a:r>
            <a:r>
              <a:rPr lang="en-US" altLang="zh-CN" sz="1600" b="1" dirty="0" err="1">
                <a:solidFill>
                  <a:srgbClr val="0033CC"/>
                </a:solidFill>
                <a:latin typeface="Arial" panose="020B0604020202020204" pitchFamily="34" charset="0"/>
                <a:ea typeface="微软雅黑" panose="020B0503020204020204" pitchFamily="34" charset="-122"/>
              </a:rPr>
              <a:t>Wnt</a:t>
            </a:r>
            <a:r>
              <a:rPr lang="en-US" altLang="zh-CN" sz="1600" b="1" dirty="0">
                <a:solidFill>
                  <a:srgbClr val="0033CC"/>
                </a:solidFill>
                <a:latin typeface="Arial" panose="020B0604020202020204" pitchFamily="34" charset="0"/>
                <a:ea typeface="微软雅黑" panose="020B0503020204020204" pitchFamily="34" charset="-122"/>
              </a:rPr>
              <a:t>-</a:t>
            </a:r>
            <a:r>
              <a:rPr lang="el-GR" altLang="zh-CN" sz="1600" b="1" dirty="0">
                <a:solidFill>
                  <a:srgbClr val="0033CC"/>
                </a:solidFill>
                <a:latin typeface="Arial" panose="020B0604020202020204" pitchFamily="34" charset="0"/>
                <a:ea typeface="微软雅黑" panose="020B0503020204020204" pitchFamily="34" charset="-122"/>
              </a:rPr>
              <a:t>β-</a:t>
            </a:r>
            <a:r>
              <a:rPr lang="en-US" altLang="zh-CN" sz="1600" b="1" dirty="0">
                <a:solidFill>
                  <a:srgbClr val="0033CC"/>
                </a:solidFill>
                <a:latin typeface="Arial" panose="020B0604020202020204" pitchFamily="34" charset="0"/>
                <a:ea typeface="微软雅黑" panose="020B0503020204020204" pitchFamily="34" charset="-122"/>
              </a:rPr>
              <a:t>Catenin </a:t>
            </a:r>
            <a:r>
              <a:rPr lang="zh-CN" altLang="en-US" sz="1600" b="1" dirty="0">
                <a:solidFill>
                  <a:srgbClr val="0033CC"/>
                </a:solidFill>
                <a:latin typeface="Arial" panose="020B0604020202020204" pitchFamily="34" charset="0"/>
                <a:ea typeface="微软雅黑" panose="020B0503020204020204" pitchFamily="34" charset="-122"/>
              </a:rPr>
              <a:t>信号通路</a:t>
            </a:r>
          </a:p>
          <a:p>
            <a:pPr algn="ctr">
              <a:lnSpc>
                <a:spcPts val="2400"/>
              </a:lnSpc>
            </a:pPr>
            <a:r>
              <a:rPr lang="en-US" altLang="zh-CN" sz="1400" dirty="0">
                <a:latin typeface="Arial" panose="020B0604020202020204" pitchFamily="34" charset="0"/>
                <a:ea typeface="微软雅黑" panose="020B0503020204020204" pitchFamily="34" charset="-122"/>
              </a:rPr>
              <a:t>a. </a:t>
            </a:r>
            <a:r>
              <a:rPr lang="zh-CN" altLang="en-US" sz="1400" dirty="0">
                <a:latin typeface="Arial" panose="020B0604020202020204" pitchFamily="34" charset="0"/>
                <a:ea typeface="微软雅黑" panose="020B0503020204020204" pitchFamily="34" charset="-122"/>
              </a:rPr>
              <a:t>缺乏</a:t>
            </a:r>
            <a:r>
              <a:rPr lang="en-US" altLang="zh-CN" sz="1400" dirty="0" err="1">
                <a:latin typeface="Arial" panose="020B0604020202020204" pitchFamily="34" charset="0"/>
                <a:ea typeface="微软雅黑" panose="020B0503020204020204" pitchFamily="34" charset="-122"/>
              </a:rPr>
              <a:t>Wnt</a:t>
            </a:r>
            <a:r>
              <a:rPr lang="en-US" altLang="zh-CN" sz="1400" dirty="0">
                <a:latin typeface="Arial" panose="020B0604020202020204" pitchFamily="34" charset="0"/>
                <a:ea typeface="微软雅黑" panose="020B0503020204020204" pitchFamily="34" charset="-122"/>
              </a:rPr>
              <a:t> </a:t>
            </a:r>
            <a:r>
              <a:rPr lang="zh-CN" altLang="en-US" sz="1400" dirty="0">
                <a:latin typeface="Arial" panose="020B0604020202020204" pitchFamily="34" charset="0"/>
                <a:ea typeface="微软雅黑" panose="020B0503020204020204" pitchFamily="34" charset="-122"/>
              </a:rPr>
              <a:t>信号，</a:t>
            </a:r>
            <a:r>
              <a:rPr lang="el-GR" altLang="zh-CN" sz="1400" dirty="0">
                <a:latin typeface="Arial" panose="020B0604020202020204" pitchFamily="34" charset="0"/>
                <a:ea typeface="微软雅黑" panose="020B0503020204020204" pitchFamily="34" charset="-122"/>
              </a:rPr>
              <a:t>β-</a:t>
            </a:r>
            <a:r>
              <a:rPr lang="en-US" altLang="zh-CN" sz="1400" dirty="0">
                <a:latin typeface="Arial" panose="020B0604020202020204" pitchFamily="34" charset="0"/>
                <a:ea typeface="微软雅黑" panose="020B0503020204020204" pitchFamily="34" charset="-122"/>
              </a:rPr>
              <a:t>Catenin </a:t>
            </a:r>
            <a:r>
              <a:rPr lang="zh-CN" altLang="en-US" sz="1400" dirty="0">
                <a:latin typeface="Arial" panose="020B0604020202020204" pitchFamily="34" charset="0"/>
                <a:ea typeface="微软雅黑" panose="020B0503020204020204" pitchFamily="34" charset="-122"/>
              </a:rPr>
              <a:t>与</a:t>
            </a:r>
            <a:r>
              <a:rPr lang="en-US" altLang="zh-CN" sz="1400" dirty="0" err="1">
                <a:latin typeface="Arial" panose="020B0604020202020204" pitchFamily="34" charset="0"/>
                <a:ea typeface="微软雅黑" panose="020B0503020204020204" pitchFamily="34" charset="-122"/>
              </a:rPr>
              <a:t>Axin</a:t>
            </a:r>
            <a:r>
              <a:rPr lang="en-US" altLang="zh-CN" sz="1400" dirty="0">
                <a:latin typeface="Arial" panose="020B0604020202020204" pitchFamily="34" charset="0"/>
                <a:ea typeface="微软雅黑" panose="020B0503020204020204" pitchFamily="34" charset="-122"/>
              </a:rPr>
              <a:t> </a:t>
            </a:r>
            <a:r>
              <a:rPr lang="zh-CN" altLang="en-US" sz="1400" dirty="0">
                <a:latin typeface="Arial" panose="020B0604020202020204" pitchFamily="34" charset="0"/>
                <a:ea typeface="微软雅黑" panose="020B0503020204020204" pitchFamily="34" charset="-122"/>
              </a:rPr>
              <a:t>介导的胞质蛋白复合物结合，利于</a:t>
            </a:r>
            <a:r>
              <a:rPr lang="en-US" altLang="zh-CN" sz="1400" dirty="0">
                <a:latin typeface="Arial" panose="020B0604020202020204" pitchFamily="34" charset="0"/>
                <a:ea typeface="微软雅黑" panose="020B0503020204020204" pitchFamily="34" charset="-122"/>
              </a:rPr>
              <a:t>β-Catenin</a:t>
            </a:r>
            <a:r>
              <a:rPr lang="zh-CN" altLang="en-US" sz="1400" dirty="0">
                <a:latin typeface="Arial" panose="020B0604020202020204" pitchFamily="34" charset="0"/>
                <a:ea typeface="微软雅黑" panose="020B0503020204020204" pitchFamily="34" charset="-122"/>
              </a:rPr>
              <a:t>被</a:t>
            </a:r>
            <a:r>
              <a:rPr lang="en-US" altLang="zh-CN" sz="1400" dirty="0">
                <a:latin typeface="Arial" panose="020B0604020202020204" pitchFamily="34" charset="0"/>
                <a:ea typeface="微软雅黑" panose="020B0503020204020204" pitchFamily="34" charset="-122"/>
              </a:rPr>
              <a:t>GSK3 </a:t>
            </a:r>
            <a:r>
              <a:rPr lang="zh-CN" altLang="en-US" sz="1400" dirty="0">
                <a:latin typeface="Arial" panose="020B0604020202020204" pitchFamily="34" charset="0"/>
                <a:ea typeface="微软雅黑" panose="020B0503020204020204" pitchFamily="34" charset="-122"/>
              </a:rPr>
              <a:t>磷酸化， 磷酸化的</a:t>
            </a:r>
            <a:r>
              <a:rPr lang="el-GR" altLang="zh-CN" sz="1400" dirty="0">
                <a:latin typeface="Arial" panose="020B0604020202020204" pitchFamily="34" charset="0"/>
                <a:ea typeface="微软雅黑" panose="020B0503020204020204" pitchFamily="34" charset="-122"/>
              </a:rPr>
              <a:t>β-</a:t>
            </a:r>
            <a:r>
              <a:rPr lang="en-US" altLang="zh-CN" sz="1400" dirty="0">
                <a:latin typeface="Arial" panose="020B0604020202020204" pitchFamily="34" charset="0"/>
                <a:ea typeface="微软雅黑" panose="020B0503020204020204" pitchFamily="34" charset="-122"/>
              </a:rPr>
              <a:t>Catenin </a:t>
            </a:r>
            <a:r>
              <a:rPr lang="zh-CN" altLang="en-US" sz="1400" dirty="0">
                <a:latin typeface="Arial" panose="020B0604020202020204" pitchFamily="34" charset="0"/>
                <a:ea typeface="微软雅黑" panose="020B0503020204020204" pitchFamily="34" charset="-122"/>
              </a:rPr>
              <a:t>泛素化后被蛋白酶体识别和降解，转录因子</a:t>
            </a:r>
            <a:r>
              <a:rPr lang="en-US" altLang="zh-CN" sz="1400" dirty="0">
                <a:latin typeface="Arial" panose="020B0604020202020204" pitchFamily="34" charset="0"/>
                <a:ea typeface="微软雅黑" panose="020B0503020204020204" pitchFamily="34" charset="-122"/>
              </a:rPr>
              <a:t>TCF </a:t>
            </a:r>
            <a:r>
              <a:rPr lang="zh-CN" altLang="en-US" sz="1400" dirty="0">
                <a:latin typeface="Arial" panose="020B0604020202020204" pitchFamily="34" charset="0"/>
                <a:ea typeface="微软雅黑" panose="020B0503020204020204" pitchFamily="34" charset="-122"/>
              </a:rPr>
              <a:t>与抑制因子结合在核内作为阻遏物抑制靶基因转录。</a:t>
            </a:r>
            <a:r>
              <a:rPr lang="en-US" altLang="zh-CN" sz="1400" dirty="0">
                <a:latin typeface="Arial" panose="020B0604020202020204" pitchFamily="34" charset="0"/>
                <a:ea typeface="微软雅黑" panose="020B0503020204020204" pitchFamily="34" charset="-122"/>
              </a:rPr>
              <a:t>b. </a:t>
            </a:r>
            <a:r>
              <a:rPr lang="en-US" altLang="zh-CN" sz="1400" dirty="0" err="1">
                <a:latin typeface="Arial" panose="020B0604020202020204" pitchFamily="34" charset="0"/>
                <a:ea typeface="微软雅黑" panose="020B0503020204020204" pitchFamily="34" charset="-122"/>
              </a:rPr>
              <a:t>Wnt</a:t>
            </a:r>
            <a:r>
              <a:rPr lang="en-US" altLang="zh-CN" sz="1400" dirty="0">
                <a:latin typeface="Arial" panose="020B0604020202020204" pitchFamily="34" charset="0"/>
                <a:ea typeface="微软雅黑" panose="020B0503020204020204" pitchFamily="34" charset="-122"/>
              </a:rPr>
              <a:t> </a:t>
            </a:r>
            <a:r>
              <a:rPr lang="zh-CN" altLang="en-US" sz="1400" dirty="0">
                <a:latin typeface="Arial" panose="020B0604020202020204" pitchFamily="34" charset="0"/>
                <a:ea typeface="微软雅黑" panose="020B0503020204020204" pitchFamily="34" charset="-122"/>
              </a:rPr>
              <a:t>信号与受体</a:t>
            </a:r>
            <a:r>
              <a:rPr lang="en-US" altLang="zh-CN" sz="1400" dirty="0" err="1">
                <a:latin typeface="Arial" panose="020B0604020202020204" pitchFamily="34" charset="0"/>
                <a:ea typeface="微软雅黑" panose="020B0503020204020204" pitchFamily="34" charset="-122"/>
              </a:rPr>
              <a:t>Fz</a:t>
            </a:r>
            <a:r>
              <a:rPr lang="en-US" altLang="zh-CN" sz="1400" dirty="0">
                <a:latin typeface="Arial" panose="020B0604020202020204" pitchFamily="34" charset="0"/>
                <a:ea typeface="微软雅黑" panose="020B0503020204020204" pitchFamily="34" charset="-122"/>
              </a:rPr>
              <a:t> </a:t>
            </a:r>
            <a:r>
              <a:rPr lang="zh-CN" altLang="en-US" sz="1400" dirty="0">
                <a:latin typeface="Arial" panose="020B0604020202020204" pitchFamily="34" charset="0"/>
                <a:ea typeface="微软雅黑" panose="020B0503020204020204" pitchFamily="34" charset="-122"/>
              </a:rPr>
              <a:t>结合，引发</a:t>
            </a:r>
            <a:r>
              <a:rPr lang="en-US" altLang="zh-CN" sz="1400" dirty="0">
                <a:latin typeface="Arial" panose="020B0604020202020204" pitchFamily="34" charset="0"/>
                <a:ea typeface="微软雅黑" panose="020B0503020204020204" pitchFamily="34" charset="-122"/>
              </a:rPr>
              <a:t>LRP </a:t>
            </a:r>
            <a:r>
              <a:rPr lang="zh-CN" altLang="en-US" sz="1400" dirty="0">
                <a:latin typeface="Arial" panose="020B0604020202020204" pitchFamily="34" charset="0"/>
                <a:ea typeface="微软雅黑" panose="020B0503020204020204" pitchFamily="34" charset="-122"/>
              </a:rPr>
              <a:t>被</a:t>
            </a:r>
            <a:r>
              <a:rPr lang="en-US" altLang="zh-CN" sz="1400" dirty="0">
                <a:latin typeface="Arial" panose="020B0604020202020204" pitchFamily="34" charset="0"/>
                <a:ea typeface="微软雅黑" panose="020B0503020204020204" pitchFamily="34" charset="-122"/>
              </a:rPr>
              <a:t>GSK3 </a:t>
            </a:r>
            <a:r>
              <a:rPr lang="zh-CN" altLang="en-US" sz="1400" dirty="0">
                <a:latin typeface="Arial" panose="020B0604020202020204" pitchFamily="34" charset="0"/>
                <a:ea typeface="微软雅黑" panose="020B0503020204020204" pitchFamily="34" charset="-122"/>
              </a:rPr>
              <a:t>和其它激酶磷酸化，从而使</a:t>
            </a:r>
            <a:r>
              <a:rPr lang="en-US" altLang="zh-CN" sz="1400" dirty="0" err="1">
                <a:latin typeface="Arial" panose="020B0604020202020204" pitchFamily="34" charset="0"/>
                <a:ea typeface="微软雅黑" panose="020B0503020204020204" pitchFamily="34" charset="-122"/>
              </a:rPr>
              <a:t>Axin</a:t>
            </a:r>
            <a:r>
              <a:rPr lang="en-US" altLang="zh-CN" sz="1400" dirty="0">
                <a:latin typeface="Arial" panose="020B0604020202020204" pitchFamily="34" charset="0"/>
                <a:ea typeface="微软雅黑" panose="020B0503020204020204" pitchFamily="34" charset="-122"/>
              </a:rPr>
              <a:t> </a:t>
            </a:r>
            <a:r>
              <a:rPr lang="zh-CN" altLang="en-US" sz="1400" dirty="0">
                <a:latin typeface="Arial" panose="020B0604020202020204" pitchFamily="34" charset="0"/>
                <a:ea typeface="微软雅黑" panose="020B0503020204020204" pitchFamily="34" charset="-122"/>
              </a:rPr>
              <a:t>与</a:t>
            </a:r>
            <a:r>
              <a:rPr lang="en-US" altLang="zh-CN" sz="1400" dirty="0">
                <a:latin typeface="Arial" panose="020B0604020202020204" pitchFamily="34" charset="0"/>
                <a:ea typeface="微软雅黑" panose="020B0503020204020204" pitchFamily="34" charset="-122"/>
              </a:rPr>
              <a:t>LRP</a:t>
            </a:r>
            <a:r>
              <a:rPr lang="zh-CN" altLang="en-US" sz="1400" dirty="0">
                <a:latin typeface="Arial" panose="020B0604020202020204" pitchFamily="34" charset="0"/>
                <a:ea typeface="微软雅黑" panose="020B0503020204020204" pitchFamily="34" charset="-122"/>
              </a:rPr>
              <a:t>结合， 致使</a:t>
            </a:r>
            <a:r>
              <a:rPr lang="en-US" altLang="zh-CN" sz="1400" dirty="0" err="1">
                <a:latin typeface="Arial" panose="020B0604020202020204" pitchFamily="34" charset="0"/>
                <a:ea typeface="微软雅黑" panose="020B0503020204020204" pitchFamily="34" charset="-122"/>
              </a:rPr>
              <a:t>Axin</a:t>
            </a:r>
            <a:r>
              <a:rPr lang="en-US" altLang="zh-CN" sz="1400" dirty="0">
                <a:latin typeface="Arial" panose="020B0604020202020204" pitchFamily="34" charset="0"/>
                <a:ea typeface="微软雅黑" panose="020B0503020204020204" pitchFamily="34" charset="-122"/>
              </a:rPr>
              <a:t>/APC/GSK3/</a:t>
            </a:r>
            <a:r>
              <a:rPr lang="el-GR" altLang="zh-CN" sz="1400" dirty="0">
                <a:latin typeface="Arial" panose="020B0604020202020204" pitchFamily="34" charset="0"/>
                <a:ea typeface="微软雅黑" panose="020B0503020204020204" pitchFamily="34" charset="-122"/>
              </a:rPr>
              <a:t>β-</a:t>
            </a:r>
            <a:r>
              <a:rPr lang="en-US" altLang="zh-CN" sz="1400" dirty="0">
                <a:latin typeface="Arial" panose="020B0604020202020204" pitchFamily="34" charset="0"/>
                <a:ea typeface="微软雅黑" panose="020B0503020204020204" pitchFamily="34" charset="-122"/>
              </a:rPr>
              <a:t>Catenin </a:t>
            </a:r>
            <a:r>
              <a:rPr lang="zh-CN" altLang="en-US" sz="1400" dirty="0">
                <a:latin typeface="Arial" panose="020B0604020202020204" pitchFamily="34" charset="0"/>
                <a:ea typeface="微软雅黑" panose="020B0503020204020204" pitchFamily="34" charset="-122"/>
              </a:rPr>
              <a:t>复合物解离，防止</a:t>
            </a:r>
            <a:r>
              <a:rPr lang="el-GR" altLang="zh-CN" sz="1400" dirty="0">
                <a:latin typeface="Arial" panose="020B0604020202020204" pitchFamily="34" charset="0"/>
                <a:ea typeface="微软雅黑" panose="020B0503020204020204" pitchFamily="34" charset="-122"/>
              </a:rPr>
              <a:t>β-</a:t>
            </a:r>
            <a:r>
              <a:rPr lang="en-US" altLang="zh-CN" sz="1400" dirty="0">
                <a:latin typeface="Arial" panose="020B0604020202020204" pitchFamily="34" charset="0"/>
                <a:ea typeface="微软雅黑" panose="020B0503020204020204" pitchFamily="34" charset="-122"/>
              </a:rPr>
              <a:t>Catenin </a:t>
            </a:r>
            <a:r>
              <a:rPr lang="zh-CN" altLang="en-US" sz="1400" dirty="0">
                <a:latin typeface="Arial" panose="020B0604020202020204" pitchFamily="34" charset="0"/>
                <a:ea typeface="微软雅黑" panose="020B0503020204020204" pitchFamily="34" charset="-122"/>
              </a:rPr>
              <a:t>被</a:t>
            </a:r>
            <a:r>
              <a:rPr lang="en-US" altLang="zh-CN" sz="1400" dirty="0">
                <a:latin typeface="Arial" panose="020B0604020202020204" pitchFamily="34" charset="0"/>
                <a:ea typeface="微软雅黑" panose="020B0503020204020204" pitchFamily="34" charset="-122"/>
              </a:rPr>
              <a:t>GSK3 </a:t>
            </a:r>
            <a:r>
              <a:rPr lang="zh-CN" altLang="en-US" sz="1400" dirty="0">
                <a:latin typeface="Arial" panose="020B0604020202020204" pitchFamily="34" charset="0"/>
                <a:ea typeface="微软雅黑" panose="020B0503020204020204" pitchFamily="34" charset="-122"/>
              </a:rPr>
              <a:t>磷酸化而免于降解并在细胞中富集，转位到核内与</a:t>
            </a:r>
            <a:r>
              <a:rPr lang="en-US" altLang="zh-CN" sz="1400" dirty="0">
                <a:latin typeface="Arial" panose="020B0604020202020204" pitchFamily="34" charset="0"/>
                <a:ea typeface="微软雅黑" panose="020B0503020204020204" pitchFamily="34" charset="-122"/>
              </a:rPr>
              <a:t>TCF </a:t>
            </a:r>
            <a:r>
              <a:rPr lang="zh-CN" altLang="en-US" sz="1400" dirty="0">
                <a:latin typeface="Arial" panose="020B0604020202020204" pitchFamily="34" charset="0"/>
                <a:ea typeface="微软雅黑" panose="020B0503020204020204" pitchFamily="34" charset="-122"/>
              </a:rPr>
              <a:t>结合，激活靶基因转录</a:t>
            </a:r>
          </a:p>
        </p:txBody>
      </p:sp>
    </p:spTree>
    <p:extLst>
      <p:ext uri="{BB962C8B-B14F-4D97-AF65-F5344CB8AC3E}">
        <p14:creationId xmlns:p14="http://schemas.microsoft.com/office/powerpoint/2010/main" val="1106743963"/>
      </p:ext>
    </p:extLst>
  </p:cSld>
  <p:clrMapOvr>
    <a:masterClrMapping/>
  </p:clrMapOvr>
  <p:transition spd="slow">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C4939-E48A-49D8-8BE0-34604FCF012D}"/>
              </a:ext>
            </a:extLst>
          </p:cNvPr>
          <p:cNvSpPr>
            <a:spLocks noGrp="1"/>
          </p:cNvSpPr>
          <p:nvPr>
            <p:ph type="title"/>
          </p:nvPr>
        </p:nvSpPr>
        <p:spPr/>
        <p:txBody>
          <a:bodyPr/>
          <a:lstStyle/>
          <a:p>
            <a:r>
              <a:rPr lang="en-US" altLang="zh-CN" dirty="0"/>
              <a:t>2. Hedgehog </a:t>
            </a:r>
            <a:r>
              <a:rPr lang="zh-CN" altLang="en-US" dirty="0"/>
              <a:t>受体介导的信号通路</a:t>
            </a:r>
          </a:p>
        </p:txBody>
      </p:sp>
      <p:sp>
        <p:nvSpPr>
          <p:cNvPr id="5" name="内容占位符 4">
            <a:extLst>
              <a:ext uri="{FF2B5EF4-FFF2-40B4-BE49-F238E27FC236}">
                <a16:creationId xmlns:a16="http://schemas.microsoft.com/office/drawing/2014/main" id="{BF9EF07B-4659-478F-8C52-3034B54D69A4}"/>
              </a:ext>
            </a:extLst>
          </p:cNvPr>
          <p:cNvSpPr>
            <a:spLocks noGrp="1"/>
          </p:cNvSpPr>
          <p:nvPr>
            <p:ph idx="1"/>
          </p:nvPr>
        </p:nvSpPr>
        <p:spPr>
          <a:xfrm>
            <a:off x="824366" y="1024650"/>
            <a:ext cx="11062834" cy="5435604"/>
          </a:xfrm>
        </p:spPr>
        <p:txBody>
          <a:bodyPr>
            <a:normAutofit/>
          </a:bodyPr>
          <a:lstStyle/>
          <a:p>
            <a:pPr>
              <a:lnSpc>
                <a:spcPct val="150000"/>
              </a:lnSpc>
              <a:spcAft>
                <a:spcPts val="600"/>
              </a:spcAft>
            </a:pPr>
            <a:r>
              <a:rPr lang="en-US" altLang="zh-CN" sz="2000" dirty="0"/>
              <a:t>Hedgehog</a:t>
            </a:r>
            <a:r>
              <a:rPr lang="zh-CN" altLang="en-US" sz="2000" dirty="0"/>
              <a:t>（</a:t>
            </a:r>
            <a:r>
              <a:rPr lang="en-US" altLang="zh-CN" sz="2000" dirty="0" err="1"/>
              <a:t>Hh</a:t>
            </a:r>
            <a:r>
              <a:rPr lang="zh-CN" altLang="en-US" sz="2000" dirty="0"/>
              <a:t>）是一种由信号细胞所分泌的局域性蛋白质信号分子</a:t>
            </a:r>
            <a:endParaRPr lang="en-US" altLang="zh-CN" sz="2000" dirty="0"/>
          </a:p>
          <a:p>
            <a:pPr>
              <a:lnSpc>
                <a:spcPct val="150000"/>
              </a:lnSpc>
              <a:spcAft>
                <a:spcPts val="600"/>
              </a:spcAft>
            </a:pPr>
            <a:r>
              <a:rPr lang="en-US" altLang="zh-CN" sz="2000" dirty="0"/>
              <a:t>Hedgehog </a:t>
            </a:r>
            <a:r>
              <a:rPr lang="zh-CN" altLang="en-US" sz="2000" dirty="0"/>
              <a:t>受体有</a:t>
            </a:r>
            <a:r>
              <a:rPr lang="en-US" altLang="zh-CN" sz="2000" dirty="0"/>
              <a:t>3 </a:t>
            </a:r>
            <a:r>
              <a:rPr lang="zh-CN" altLang="en-US" sz="2000" dirty="0"/>
              <a:t>种跨膜蛋白：</a:t>
            </a:r>
            <a:r>
              <a:rPr lang="en-US" altLang="zh-CN" sz="2000" dirty="0"/>
              <a:t>Patched</a:t>
            </a:r>
            <a:r>
              <a:rPr lang="zh-CN" altLang="en-US" sz="2000" dirty="0"/>
              <a:t>（</a:t>
            </a:r>
            <a:r>
              <a:rPr lang="en-US" altLang="zh-CN" sz="2000" dirty="0" err="1"/>
              <a:t>Ptc</a:t>
            </a:r>
            <a:r>
              <a:rPr lang="zh-CN" altLang="en-US" sz="2000" dirty="0"/>
              <a:t>）、</a:t>
            </a:r>
            <a:r>
              <a:rPr lang="en-US" altLang="zh-CN" sz="2000" dirty="0"/>
              <a:t>Smoothened</a:t>
            </a:r>
            <a:r>
              <a:rPr lang="zh-CN" altLang="en-US" sz="2000" dirty="0"/>
              <a:t>（</a:t>
            </a:r>
            <a:r>
              <a:rPr lang="en-US" altLang="zh-CN" sz="2000" dirty="0" err="1"/>
              <a:t>Smo</a:t>
            </a:r>
            <a:r>
              <a:rPr lang="zh-CN" altLang="en-US" sz="2000" dirty="0"/>
              <a:t>）和</a:t>
            </a:r>
            <a:r>
              <a:rPr lang="en-US" altLang="zh-CN" sz="2000" dirty="0" err="1"/>
              <a:t>iHog</a:t>
            </a:r>
            <a:r>
              <a:rPr lang="en-US" altLang="zh-CN" sz="2000" dirty="0"/>
              <a:t> </a:t>
            </a:r>
            <a:r>
              <a:rPr lang="zh-CN" altLang="en-US" sz="2000" dirty="0"/>
              <a:t>蛋白，介导细胞对</a:t>
            </a:r>
            <a:r>
              <a:rPr lang="en-US" altLang="zh-CN" sz="2000" dirty="0" err="1"/>
              <a:t>Hh</a:t>
            </a:r>
            <a:r>
              <a:rPr lang="en-US" altLang="zh-CN" sz="2000" dirty="0"/>
              <a:t> </a:t>
            </a:r>
            <a:r>
              <a:rPr lang="zh-CN" altLang="en-US" sz="2000" dirty="0"/>
              <a:t>信号的应答反应</a:t>
            </a:r>
          </a:p>
        </p:txBody>
      </p:sp>
      <p:pic>
        <p:nvPicPr>
          <p:cNvPr id="3" name="图片 2" descr="11-35">
            <a:extLst>
              <a:ext uri="{FF2B5EF4-FFF2-40B4-BE49-F238E27FC236}">
                <a16:creationId xmlns:a16="http://schemas.microsoft.com/office/drawing/2014/main" id="{EDB2F0FF-6976-4393-A9FA-2A472777C905}"/>
              </a:ext>
            </a:extLst>
          </p:cNvPr>
          <p:cNvPicPr>
            <a:picLocks noGrp="1" noChangeAspect="1"/>
          </p:cNvPicPr>
          <p:nvPr isPhoto="1"/>
        </p:nvPicPr>
        <p:blipFill>
          <a:blip r:embed="rId3" cstate="screen">
            <a:lum/>
            <a:extLst>
              <a:ext uri="{28A0092B-C50C-407E-A947-70E740481C1C}">
                <a14:useLocalDpi xmlns:a14="http://schemas.microsoft.com/office/drawing/2010/main"/>
              </a:ext>
            </a:extLst>
          </a:blip>
          <a:stretch>
            <a:fillRect/>
          </a:stretch>
        </p:blipFill>
        <p:spPr>
          <a:xfrm>
            <a:off x="304800" y="2794987"/>
            <a:ext cx="5315520" cy="3960000"/>
          </a:xfrm>
          <a:prstGeom prst="rect">
            <a:avLst/>
          </a:prstGeom>
        </p:spPr>
      </p:pic>
      <p:sp>
        <p:nvSpPr>
          <p:cNvPr id="4" name="矩形 3">
            <a:extLst>
              <a:ext uri="{FF2B5EF4-FFF2-40B4-BE49-F238E27FC236}">
                <a16:creationId xmlns:a16="http://schemas.microsoft.com/office/drawing/2014/main" id="{573001E6-F992-489C-AF8C-DFF0CD1114E5}"/>
              </a:ext>
            </a:extLst>
          </p:cNvPr>
          <p:cNvSpPr/>
          <p:nvPr/>
        </p:nvSpPr>
        <p:spPr>
          <a:xfrm>
            <a:off x="5731637" y="3003960"/>
            <a:ext cx="6418161" cy="3751027"/>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11-36 Hedgehog </a:t>
            </a:r>
            <a:r>
              <a:rPr lang="zh-CN" altLang="en-US" sz="1600" b="1" dirty="0">
                <a:solidFill>
                  <a:srgbClr val="0033CC"/>
                </a:solidFill>
                <a:latin typeface="Arial" panose="020B0604020202020204" pitchFamily="34" charset="0"/>
                <a:ea typeface="微软雅黑" panose="020B0503020204020204" pitchFamily="34" charset="-122"/>
              </a:rPr>
              <a:t>信号通路示意图</a:t>
            </a:r>
            <a:endParaRPr lang="en-US" altLang="zh-CN" sz="1600" b="1" dirty="0">
              <a:solidFill>
                <a:srgbClr val="0033CC"/>
              </a:solidFill>
              <a:latin typeface="Arial" panose="020B0604020202020204" pitchFamily="34" charset="0"/>
              <a:ea typeface="微软雅黑" panose="020B0503020204020204" pitchFamily="34" charset="-122"/>
            </a:endParaRPr>
          </a:p>
          <a:p>
            <a:pPr algn="ctr">
              <a:lnSpc>
                <a:spcPts val="2400"/>
              </a:lnSpc>
            </a:pPr>
            <a:r>
              <a:rPr lang="en-US" altLang="zh-CN" sz="1400" dirty="0">
                <a:latin typeface="Arial" panose="020B0604020202020204" pitchFamily="34" charset="0"/>
                <a:ea typeface="微软雅黑" panose="020B0503020204020204" pitchFamily="34" charset="-122"/>
              </a:rPr>
              <a:t>Hedgehog </a:t>
            </a:r>
            <a:r>
              <a:rPr lang="zh-CN" altLang="en-US" sz="1400" dirty="0">
                <a:latin typeface="Arial" panose="020B0604020202020204" pitchFamily="34" charset="0"/>
                <a:ea typeface="微软雅黑" panose="020B0503020204020204" pitchFamily="34" charset="-122"/>
              </a:rPr>
              <a:t>受体有</a:t>
            </a:r>
            <a:r>
              <a:rPr lang="en-US" altLang="zh-CN" sz="1400" dirty="0">
                <a:latin typeface="Arial" panose="020B0604020202020204" pitchFamily="34" charset="0"/>
                <a:ea typeface="微软雅黑" panose="020B0503020204020204" pitchFamily="34" charset="-122"/>
              </a:rPr>
              <a:t>3 </a:t>
            </a:r>
            <a:r>
              <a:rPr lang="zh-CN" altLang="en-US" sz="1400" dirty="0">
                <a:latin typeface="Arial" panose="020B0604020202020204" pitchFamily="34" charset="0"/>
                <a:ea typeface="微软雅黑" panose="020B0503020204020204" pitchFamily="34" charset="-122"/>
              </a:rPr>
              <a:t>种跨膜蛋白：</a:t>
            </a:r>
            <a:r>
              <a:rPr lang="en-US" altLang="zh-CN" sz="1400" dirty="0" err="1">
                <a:latin typeface="Arial" panose="020B0604020202020204" pitchFamily="34" charset="0"/>
                <a:ea typeface="微软雅黑" panose="020B0503020204020204" pitchFamily="34" charset="-122"/>
              </a:rPr>
              <a:t>Ptc</a:t>
            </a:r>
            <a:r>
              <a:rPr lang="en-US" altLang="zh-CN" sz="1400" dirty="0">
                <a:latin typeface="Arial" panose="020B0604020202020204" pitchFamily="34" charset="0"/>
                <a:ea typeface="微软雅黑" panose="020B0503020204020204" pitchFamily="34" charset="-122"/>
              </a:rPr>
              <a:t> </a:t>
            </a:r>
            <a:r>
              <a:rPr lang="zh-CN" altLang="en-US" sz="1400" dirty="0">
                <a:latin typeface="Arial" panose="020B0604020202020204" pitchFamily="34" charset="0"/>
                <a:ea typeface="微软雅黑" panose="020B0503020204020204" pitchFamily="34" charset="-122"/>
              </a:rPr>
              <a:t>跨膜</a:t>
            </a:r>
            <a:r>
              <a:rPr lang="en-US" altLang="zh-CN" sz="1400" dirty="0">
                <a:latin typeface="Arial" panose="020B0604020202020204" pitchFamily="34" charset="0"/>
                <a:ea typeface="微软雅黑" panose="020B0503020204020204" pitchFamily="34" charset="-122"/>
              </a:rPr>
              <a:t>12 </a:t>
            </a:r>
            <a:r>
              <a:rPr lang="zh-CN" altLang="en-US" sz="1400" dirty="0">
                <a:latin typeface="Arial" panose="020B0604020202020204" pitchFamily="34" charset="0"/>
                <a:ea typeface="微软雅黑" panose="020B0503020204020204" pitchFamily="34" charset="-122"/>
              </a:rPr>
              <a:t>次，</a:t>
            </a:r>
            <a:r>
              <a:rPr lang="en-US" altLang="zh-CN" sz="1400" dirty="0" err="1">
                <a:latin typeface="Arial" panose="020B0604020202020204" pitchFamily="34" charset="0"/>
                <a:ea typeface="微软雅黑" panose="020B0503020204020204" pitchFamily="34" charset="-122"/>
              </a:rPr>
              <a:t>Smo</a:t>
            </a:r>
            <a:r>
              <a:rPr lang="en-US" altLang="zh-CN" sz="1400" dirty="0">
                <a:latin typeface="Arial" panose="020B0604020202020204" pitchFamily="34" charset="0"/>
                <a:ea typeface="微软雅黑" panose="020B0503020204020204" pitchFamily="34" charset="-122"/>
              </a:rPr>
              <a:t> </a:t>
            </a:r>
            <a:r>
              <a:rPr lang="zh-CN" altLang="en-US" sz="1400" dirty="0">
                <a:latin typeface="Arial" panose="020B0604020202020204" pitchFamily="34" charset="0"/>
                <a:ea typeface="微软雅黑" panose="020B0503020204020204" pitchFamily="34" charset="-122"/>
              </a:rPr>
              <a:t>跨膜</a:t>
            </a:r>
            <a:r>
              <a:rPr lang="en-US" altLang="zh-CN" sz="1400" dirty="0">
                <a:latin typeface="Arial" panose="020B0604020202020204" pitchFamily="34" charset="0"/>
                <a:ea typeface="微软雅黑" panose="020B0503020204020204" pitchFamily="34" charset="-122"/>
              </a:rPr>
              <a:t>7 </a:t>
            </a:r>
            <a:r>
              <a:rPr lang="zh-CN" altLang="en-US" sz="1400" dirty="0">
                <a:latin typeface="Arial" panose="020B0604020202020204" pitchFamily="34" charset="0"/>
                <a:ea typeface="微软雅黑" panose="020B0503020204020204" pitchFamily="34" charset="-122"/>
              </a:rPr>
              <a:t>次，</a:t>
            </a:r>
            <a:r>
              <a:rPr lang="en-US" altLang="zh-CN" sz="1400" dirty="0" err="1">
                <a:latin typeface="Arial" panose="020B0604020202020204" pitchFamily="34" charset="0"/>
                <a:ea typeface="微软雅黑" panose="020B0503020204020204" pitchFamily="34" charset="-122"/>
              </a:rPr>
              <a:t>iHog</a:t>
            </a:r>
            <a:r>
              <a:rPr lang="en-US" altLang="zh-CN" sz="1400" dirty="0">
                <a:latin typeface="Arial" panose="020B0604020202020204" pitchFamily="34" charset="0"/>
                <a:ea typeface="微软雅黑" panose="020B0503020204020204" pitchFamily="34" charset="-122"/>
              </a:rPr>
              <a:t> </a:t>
            </a:r>
            <a:r>
              <a:rPr lang="zh-CN" altLang="en-US" sz="1400" dirty="0">
                <a:latin typeface="Arial" panose="020B0604020202020204" pitchFamily="34" charset="0"/>
                <a:ea typeface="微软雅黑" panose="020B0503020204020204" pitchFamily="34" charset="-122"/>
              </a:rPr>
              <a:t>蛋白单次跨膜但胞外段具有类免疫球蛋白（</a:t>
            </a:r>
            <a:r>
              <a:rPr lang="en-US" altLang="zh-CN" sz="1400" dirty="0">
                <a:latin typeface="Arial" panose="020B0604020202020204" pitchFamily="34" charset="0"/>
                <a:ea typeface="微软雅黑" panose="020B0503020204020204" pitchFamily="34" charset="-122"/>
              </a:rPr>
              <a:t>Ig</a:t>
            </a:r>
            <a:r>
              <a:rPr lang="zh-CN" altLang="en-US" sz="1400" dirty="0">
                <a:latin typeface="Arial" panose="020B0604020202020204" pitchFamily="34" charset="0"/>
                <a:ea typeface="微软雅黑" panose="020B0503020204020204" pitchFamily="34" charset="-122"/>
              </a:rPr>
              <a:t>）和类</a:t>
            </a:r>
            <a:r>
              <a:rPr lang="en-US" altLang="zh-CN" sz="1400" dirty="0">
                <a:latin typeface="Arial" panose="020B0604020202020204" pitchFamily="34" charset="0"/>
                <a:ea typeface="微软雅黑" panose="020B0503020204020204" pitchFamily="34" charset="-122"/>
              </a:rPr>
              <a:t>III </a:t>
            </a:r>
            <a:r>
              <a:rPr lang="zh-CN" altLang="en-US" sz="1400" dirty="0">
                <a:latin typeface="Arial" panose="020B0604020202020204" pitchFamily="34" charset="0"/>
                <a:ea typeface="微软雅黑" panose="020B0503020204020204" pitchFamily="34" charset="-122"/>
              </a:rPr>
              <a:t>型纤粘连蛋白（</a:t>
            </a:r>
            <a:r>
              <a:rPr lang="en-US" altLang="zh-CN" sz="1400" dirty="0">
                <a:latin typeface="Arial" panose="020B0604020202020204" pitchFamily="34" charset="0"/>
                <a:ea typeface="微软雅黑" panose="020B0503020204020204" pitchFamily="34" charset="-122"/>
              </a:rPr>
              <a:t>FN</a:t>
            </a:r>
            <a:r>
              <a:rPr lang="zh-CN" altLang="en-US" sz="1400" dirty="0">
                <a:latin typeface="Arial" panose="020B0604020202020204" pitchFamily="34" charset="0"/>
                <a:ea typeface="微软雅黑" panose="020B0503020204020204" pitchFamily="34" charset="-122"/>
              </a:rPr>
              <a:t>）结构域。</a:t>
            </a:r>
            <a:r>
              <a:rPr lang="en-US" altLang="zh-CN" sz="1400" dirty="0">
                <a:latin typeface="Arial" panose="020B0604020202020204" pitchFamily="34" charset="0"/>
                <a:ea typeface="微软雅黑" panose="020B0503020204020204" pitchFamily="34" charset="-122"/>
              </a:rPr>
              <a:t>A. </a:t>
            </a:r>
            <a:r>
              <a:rPr lang="zh-CN" altLang="en-US" sz="1400" dirty="0">
                <a:latin typeface="Arial" panose="020B0604020202020204" pitchFamily="34" charset="0"/>
                <a:ea typeface="微软雅黑" panose="020B0503020204020204" pitchFamily="34" charset="-122"/>
              </a:rPr>
              <a:t>缺乏</a:t>
            </a:r>
            <a:r>
              <a:rPr lang="en-US" altLang="zh-CN" sz="1400" dirty="0" err="1">
                <a:latin typeface="Arial" panose="020B0604020202020204" pitchFamily="34" charset="0"/>
                <a:ea typeface="微软雅黑" panose="020B0503020204020204" pitchFamily="34" charset="-122"/>
              </a:rPr>
              <a:t>Hh</a:t>
            </a:r>
            <a:r>
              <a:rPr lang="en-US" altLang="zh-CN" sz="1400" dirty="0">
                <a:latin typeface="Arial" panose="020B0604020202020204" pitchFamily="34" charset="0"/>
                <a:ea typeface="微软雅黑" panose="020B0503020204020204" pitchFamily="34" charset="-122"/>
              </a:rPr>
              <a:t> </a:t>
            </a:r>
            <a:r>
              <a:rPr lang="zh-CN" altLang="en-US" sz="1400" dirty="0">
                <a:latin typeface="Arial" panose="020B0604020202020204" pitchFamily="34" charset="0"/>
                <a:ea typeface="微软雅黑" panose="020B0503020204020204" pitchFamily="34" charset="-122"/>
              </a:rPr>
              <a:t>信号情况下，受体</a:t>
            </a:r>
            <a:r>
              <a:rPr lang="en-US" altLang="zh-CN" sz="1400" dirty="0" err="1">
                <a:latin typeface="Arial" panose="020B0604020202020204" pitchFamily="34" charset="0"/>
                <a:ea typeface="微软雅黑" panose="020B0503020204020204" pitchFamily="34" charset="-122"/>
              </a:rPr>
              <a:t>Ptc</a:t>
            </a:r>
            <a:r>
              <a:rPr lang="en-US" altLang="zh-CN" sz="1400" dirty="0">
                <a:latin typeface="Arial" panose="020B0604020202020204" pitchFamily="34" charset="0"/>
                <a:ea typeface="微软雅黑" panose="020B0503020204020204" pitchFamily="34" charset="-122"/>
              </a:rPr>
              <a:t> </a:t>
            </a:r>
            <a:r>
              <a:rPr lang="zh-CN" altLang="en-US" sz="1400" dirty="0">
                <a:latin typeface="Arial" panose="020B0604020202020204" pitchFamily="34" charset="0"/>
                <a:ea typeface="微软雅黑" panose="020B0503020204020204" pitchFamily="34" charset="-122"/>
              </a:rPr>
              <a:t>蛋白抑制胞内膜泡上的</a:t>
            </a:r>
            <a:r>
              <a:rPr lang="en-US" altLang="zh-CN" sz="1400" dirty="0" err="1">
                <a:latin typeface="Arial" panose="020B0604020202020204" pitchFamily="34" charset="0"/>
                <a:ea typeface="微软雅黑" panose="020B0503020204020204" pitchFamily="34" charset="-122"/>
              </a:rPr>
              <a:t>Smo</a:t>
            </a:r>
            <a:r>
              <a:rPr lang="en-US" altLang="zh-CN" sz="1400" dirty="0">
                <a:latin typeface="Arial" panose="020B0604020202020204" pitchFamily="34" charset="0"/>
                <a:ea typeface="微软雅黑" panose="020B0503020204020204" pitchFamily="34" charset="-122"/>
              </a:rPr>
              <a:t> </a:t>
            </a:r>
            <a:r>
              <a:rPr lang="zh-CN" altLang="en-US" sz="1400" dirty="0">
                <a:latin typeface="Arial" panose="020B0604020202020204" pitchFamily="34" charset="0"/>
                <a:ea typeface="微软雅黑" panose="020B0503020204020204" pitchFamily="34" charset="-122"/>
              </a:rPr>
              <a:t>蛋白，细胞内形成胞质调节蛋白复合物并与微管结合，在复合物中关键的转录因子</a:t>
            </a:r>
            <a:r>
              <a:rPr lang="en-US" altLang="zh-CN" sz="1400" dirty="0">
                <a:latin typeface="Arial" panose="020B0604020202020204" pitchFamily="34" charset="0"/>
                <a:ea typeface="微软雅黑" panose="020B0503020204020204" pitchFamily="34" charset="-122"/>
              </a:rPr>
              <a:t>Ci </a:t>
            </a:r>
            <a:r>
              <a:rPr lang="zh-CN" altLang="en-US" sz="1400" dirty="0">
                <a:latin typeface="Arial" panose="020B0604020202020204" pitchFamily="34" charset="0"/>
                <a:ea typeface="微软雅黑" panose="020B0503020204020204" pitchFamily="34" charset="-122"/>
              </a:rPr>
              <a:t>被各种激酶磷酸化，磷酸化的</a:t>
            </a:r>
            <a:r>
              <a:rPr lang="en-US" altLang="zh-CN" sz="1400" dirty="0">
                <a:latin typeface="Arial" panose="020B0604020202020204" pitchFamily="34" charset="0"/>
                <a:ea typeface="微软雅黑" panose="020B0503020204020204" pitchFamily="34" charset="-122"/>
              </a:rPr>
              <a:t>Ci </a:t>
            </a:r>
            <a:r>
              <a:rPr lang="zh-CN" altLang="en-US" sz="1400" dirty="0">
                <a:latin typeface="Arial" panose="020B0604020202020204" pitchFamily="34" charset="0"/>
                <a:ea typeface="微软雅黑" panose="020B0503020204020204" pitchFamily="34" charset="-122"/>
              </a:rPr>
              <a:t>作为靶标由泛素</a:t>
            </a:r>
            <a:r>
              <a:rPr lang="en-US" altLang="zh-CN" sz="1400" dirty="0">
                <a:latin typeface="Arial" panose="020B0604020202020204" pitchFamily="34" charset="0"/>
                <a:ea typeface="微软雅黑" panose="020B0503020204020204" pitchFamily="34" charset="-122"/>
              </a:rPr>
              <a:t>/ </a:t>
            </a:r>
            <a:r>
              <a:rPr lang="zh-CN" altLang="en-US" sz="1400" dirty="0">
                <a:latin typeface="Arial" panose="020B0604020202020204" pitchFamily="34" charset="0"/>
                <a:ea typeface="微软雅黑" panose="020B0503020204020204" pitchFamily="34" charset="-122"/>
              </a:rPr>
              <a:t>蛋白酶体相关蛋白（</a:t>
            </a:r>
            <a:r>
              <a:rPr lang="en-US" altLang="zh-CN" sz="1400" dirty="0" err="1">
                <a:latin typeface="Arial" panose="020B0604020202020204" pitchFamily="34" charset="0"/>
                <a:ea typeface="微软雅黑" panose="020B0503020204020204" pitchFamily="34" charset="-122"/>
              </a:rPr>
              <a:t>Slimb</a:t>
            </a:r>
            <a:r>
              <a:rPr lang="zh-CN" altLang="en-US" sz="1400" dirty="0">
                <a:latin typeface="Arial" panose="020B0604020202020204" pitchFamily="34" charset="0"/>
                <a:ea typeface="微软雅黑" panose="020B0503020204020204" pitchFamily="34" charset="-122"/>
              </a:rPr>
              <a:t>）的作用下水解形成</a:t>
            </a:r>
            <a:r>
              <a:rPr lang="en-US" altLang="zh-CN" sz="1400" dirty="0">
                <a:latin typeface="Arial" panose="020B0604020202020204" pitchFamily="34" charset="0"/>
                <a:ea typeface="微软雅黑" panose="020B0503020204020204" pitchFamily="34" charset="-122"/>
              </a:rPr>
              <a:t>Ci75 </a:t>
            </a:r>
            <a:r>
              <a:rPr lang="zh-CN" altLang="en-US" sz="1400" dirty="0">
                <a:latin typeface="Arial" panose="020B0604020202020204" pitchFamily="34" charset="0"/>
                <a:ea typeface="微软雅黑" panose="020B0503020204020204" pitchFamily="34" charset="-122"/>
              </a:rPr>
              <a:t>片段，此片段作为</a:t>
            </a:r>
            <a:r>
              <a:rPr lang="en-US" altLang="zh-CN" sz="1400" dirty="0" err="1">
                <a:latin typeface="Arial" panose="020B0604020202020204" pitchFamily="34" charset="0"/>
                <a:ea typeface="微软雅黑" panose="020B0503020204020204" pitchFamily="34" charset="-122"/>
              </a:rPr>
              <a:t>Hh</a:t>
            </a:r>
            <a:r>
              <a:rPr lang="en-US" altLang="zh-CN" sz="1400" dirty="0">
                <a:latin typeface="Arial" panose="020B0604020202020204" pitchFamily="34" charset="0"/>
                <a:ea typeface="微软雅黑" panose="020B0503020204020204" pitchFamily="34" charset="-122"/>
              </a:rPr>
              <a:t>- </a:t>
            </a:r>
            <a:r>
              <a:rPr lang="zh-CN" altLang="en-US" sz="1400" dirty="0">
                <a:latin typeface="Arial" panose="020B0604020202020204" pitchFamily="34" charset="0"/>
                <a:ea typeface="微软雅黑" panose="020B0503020204020204" pitchFamily="34" charset="-122"/>
              </a:rPr>
              <a:t>应答基因的阻遏物发挥作用，进入核内抑制靶基因表达。</a:t>
            </a:r>
            <a:r>
              <a:rPr lang="en-US" altLang="zh-CN" sz="1400" dirty="0">
                <a:latin typeface="Arial" panose="020B0604020202020204" pitchFamily="34" charset="0"/>
                <a:ea typeface="微软雅黑" panose="020B0503020204020204" pitchFamily="34" charset="-122"/>
              </a:rPr>
              <a:t>B. </a:t>
            </a:r>
            <a:r>
              <a:rPr lang="zh-CN" altLang="en-US" sz="1400" dirty="0">
                <a:latin typeface="Arial" panose="020B0604020202020204" pitchFamily="34" charset="0"/>
                <a:ea typeface="微软雅黑" panose="020B0503020204020204" pitchFamily="34" charset="-122"/>
              </a:rPr>
              <a:t>在有</a:t>
            </a:r>
            <a:r>
              <a:rPr lang="en-US" altLang="zh-CN" sz="1400" dirty="0" err="1">
                <a:latin typeface="Arial" panose="020B0604020202020204" pitchFamily="34" charset="0"/>
                <a:ea typeface="微软雅黑" panose="020B0503020204020204" pitchFamily="34" charset="-122"/>
              </a:rPr>
              <a:t>Hh</a:t>
            </a:r>
            <a:r>
              <a:rPr lang="en-US" altLang="zh-CN" sz="1400" dirty="0">
                <a:latin typeface="Arial" panose="020B0604020202020204" pitchFamily="34" charset="0"/>
                <a:ea typeface="微软雅黑" panose="020B0503020204020204" pitchFamily="34" charset="-122"/>
              </a:rPr>
              <a:t> </a:t>
            </a:r>
            <a:r>
              <a:rPr lang="zh-CN" altLang="en-US" sz="1400" dirty="0">
                <a:latin typeface="Arial" panose="020B0604020202020204" pitchFamily="34" charset="0"/>
                <a:ea typeface="微软雅黑" panose="020B0503020204020204" pitchFamily="34" charset="-122"/>
              </a:rPr>
              <a:t>存在情况下，</a:t>
            </a:r>
            <a:r>
              <a:rPr lang="en-US" altLang="zh-CN" sz="1400" dirty="0" err="1">
                <a:latin typeface="Arial" panose="020B0604020202020204" pitchFamily="34" charset="0"/>
                <a:ea typeface="微软雅黑" panose="020B0503020204020204" pitchFamily="34" charset="-122"/>
              </a:rPr>
              <a:t>Hh</a:t>
            </a:r>
            <a:r>
              <a:rPr lang="en-US" altLang="zh-CN" sz="1400" dirty="0">
                <a:latin typeface="Arial" panose="020B0604020202020204" pitchFamily="34" charset="0"/>
                <a:ea typeface="微软雅黑" panose="020B0503020204020204" pitchFamily="34" charset="-122"/>
              </a:rPr>
              <a:t> </a:t>
            </a:r>
            <a:r>
              <a:rPr lang="zh-CN" altLang="en-US" sz="1400" dirty="0">
                <a:latin typeface="Arial" panose="020B0604020202020204" pitchFamily="34" charset="0"/>
                <a:ea typeface="微软雅黑" panose="020B0503020204020204" pitchFamily="34" charset="-122"/>
              </a:rPr>
              <a:t>与</a:t>
            </a:r>
            <a:r>
              <a:rPr lang="en-US" altLang="zh-CN" sz="1400" dirty="0" err="1">
                <a:latin typeface="Arial" panose="020B0604020202020204" pitchFamily="34" charset="0"/>
                <a:ea typeface="微软雅黑" panose="020B0503020204020204" pitchFamily="34" charset="-122"/>
              </a:rPr>
              <a:t>Ptc</a:t>
            </a:r>
            <a:r>
              <a:rPr lang="en-US" altLang="zh-CN" sz="1400" dirty="0">
                <a:latin typeface="Arial" panose="020B0604020202020204" pitchFamily="34" charset="0"/>
                <a:ea typeface="微软雅黑" panose="020B0503020204020204" pitchFamily="34" charset="-122"/>
              </a:rPr>
              <a:t> </a:t>
            </a:r>
            <a:r>
              <a:rPr lang="zh-CN" altLang="en-US" sz="1400" dirty="0">
                <a:latin typeface="Arial" panose="020B0604020202020204" pitchFamily="34" charset="0"/>
                <a:ea typeface="微软雅黑" panose="020B0503020204020204" pitchFamily="34" charset="-122"/>
              </a:rPr>
              <a:t>结合抑制</a:t>
            </a:r>
            <a:r>
              <a:rPr lang="en-US" altLang="zh-CN" sz="1400" dirty="0" err="1">
                <a:latin typeface="Arial" panose="020B0604020202020204" pitchFamily="34" charset="0"/>
                <a:ea typeface="微软雅黑" panose="020B0503020204020204" pitchFamily="34" charset="-122"/>
              </a:rPr>
              <a:t>Ptc</a:t>
            </a:r>
            <a:r>
              <a:rPr lang="en-US" altLang="zh-CN" sz="1400" dirty="0">
                <a:latin typeface="Arial" panose="020B0604020202020204" pitchFamily="34" charset="0"/>
                <a:ea typeface="微软雅黑" panose="020B0503020204020204" pitchFamily="34" charset="-122"/>
              </a:rPr>
              <a:t> </a:t>
            </a:r>
            <a:r>
              <a:rPr lang="zh-CN" altLang="en-US" sz="1400" dirty="0">
                <a:latin typeface="Arial" panose="020B0604020202020204" pitchFamily="34" charset="0"/>
                <a:ea typeface="微软雅黑" panose="020B0503020204020204" pitchFamily="34" charset="-122"/>
              </a:rPr>
              <a:t>活性，引发</a:t>
            </a:r>
            <a:r>
              <a:rPr lang="en-US" altLang="zh-CN" sz="1400" dirty="0" err="1">
                <a:latin typeface="Arial" panose="020B0604020202020204" pitchFamily="34" charset="0"/>
                <a:ea typeface="微软雅黑" panose="020B0503020204020204" pitchFamily="34" charset="-122"/>
              </a:rPr>
              <a:t>Ptc</a:t>
            </a:r>
            <a:r>
              <a:rPr lang="en-US" altLang="zh-CN" sz="1400" dirty="0">
                <a:latin typeface="Arial" panose="020B0604020202020204" pitchFamily="34" charset="0"/>
                <a:ea typeface="微软雅黑" panose="020B0503020204020204" pitchFamily="34" charset="-122"/>
              </a:rPr>
              <a:t> </a:t>
            </a:r>
            <a:r>
              <a:rPr lang="zh-CN" altLang="en-US" sz="1400" dirty="0">
                <a:latin typeface="Arial" panose="020B0604020202020204" pitchFamily="34" charset="0"/>
                <a:ea typeface="微软雅黑" panose="020B0503020204020204" pitchFamily="34" charset="-122"/>
              </a:rPr>
              <a:t>被内吞、消化，从而解除对</a:t>
            </a:r>
            <a:r>
              <a:rPr lang="en-US" altLang="zh-CN" sz="1400" dirty="0" err="1">
                <a:latin typeface="Arial" panose="020B0604020202020204" pitchFamily="34" charset="0"/>
                <a:ea typeface="微软雅黑" panose="020B0503020204020204" pitchFamily="34" charset="-122"/>
              </a:rPr>
              <a:t>Smo</a:t>
            </a:r>
            <a:r>
              <a:rPr lang="en-US" altLang="zh-CN" sz="1400" dirty="0">
                <a:latin typeface="Arial" panose="020B0604020202020204" pitchFamily="34" charset="0"/>
                <a:ea typeface="微软雅黑" panose="020B0503020204020204" pitchFamily="34" charset="-122"/>
              </a:rPr>
              <a:t> </a:t>
            </a:r>
            <a:r>
              <a:rPr lang="zh-CN" altLang="en-US" sz="1400" dirty="0">
                <a:latin typeface="Arial" panose="020B0604020202020204" pitchFamily="34" charset="0"/>
                <a:ea typeface="微软雅黑" panose="020B0503020204020204" pitchFamily="34" charset="-122"/>
              </a:rPr>
              <a:t>的抑制，然后</a:t>
            </a:r>
            <a:r>
              <a:rPr lang="en-US" altLang="zh-CN" sz="1400" dirty="0" err="1">
                <a:latin typeface="Arial" panose="020B0604020202020204" pitchFamily="34" charset="0"/>
                <a:ea typeface="微软雅黑" panose="020B0503020204020204" pitchFamily="34" charset="-122"/>
              </a:rPr>
              <a:t>Smo</a:t>
            </a:r>
            <a:r>
              <a:rPr lang="en-US" altLang="zh-CN" sz="1400" dirty="0">
                <a:latin typeface="Arial" panose="020B0604020202020204" pitchFamily="34" charset="0"/>
                <a:ea typeface="微软雅黑" panose="020B0503020204020204" pitchFamily="34" charset="-122"/>
              </a:rPr>
              <a:t> </a:t>
            </a:r>
            <a:r>
              <a:rPr lang="zh-CN" altLang="en-US" sz="1400" dirty="0">
                <a:latin typeface="Arial" panose="020B0604020202020204" pitchFamily="34" charset="0"/>
                <a:ea typeface="微软雅黑" panose="020B0503020204020204" pitchFamily="34" charset="-122"/>
              </a:rPr>
              <a:t>通过膜泡融合移位到质膜，并被</a:t>
            </a:r>
            <a:r>
              <a:rPr lang="en-US" altLang="zh-CN" sz="1400" dirty="0">
                <a:latin typeface="Arial" panose="020B0604020202020204" pitchFamily="34" charset="0"/>
                <a:ea typeface="微软雅黑" panose="020B0503020204020204" pitchFamily="34" charset="-122"/>
              </a:rPr>
              <a:t>CK1 </a:t>
            </a:r>
            <a:r>
              <a:rPr lang="zh-CN" altLang="en-US" sz="1400" dirty="0">
                <a:latin typeface="Arial" panose="020B0604020202020204" pitchFamily="34" charset="0"/>
                <a:ea typeface="微软雅黑" panose="020B0503020204020204" pitchFamily="34" charset="-122"/>
              </a:rPr>
              <a:t>和</a:t>
            </a:r>
            <a:r>
              <a:rPr lang="en-US" altLang="zh-CN" sz="1400" dirty="0">
                <a:latin typeface="Arial" panose="020B0604020202020204" pitchFamily="34" charset="0"/>
                <a:ea typeface="微软雅黑" panose="020B0503020204020204" pitchFamily="34" charset="-122"/>
              </a:rPr>
              <a:t>PKA </a:t>
            </a:r>
            <a:r>
              <a:rPr lang="zh-CN" altLang="en-US" sz="1400" dirty="0">
                <a:latin typeface="Arial" panose="020B0604020202020204" pitchFamily="34" charset="0"/>
                <a:ea typeface="微软雅黑" panose="020B0503020204020204" pitchFamily="34" charset="-122"/>
              </a:rPr>
              <a:t>两种激酶磷酸化，与</a:t>
            </a:r>
            <a:r>
              <a:rPr lang="en-US" altLang="zh-CN" sz="1400" dirty="0" err="1">
                <a:latin typeface="Arial" panose="020B0604020202020204" pitchFamily="34" charset="0"/>
                <a:ea typeface="微软雅黑" panose="020B0503020204020204" pitchFamily="34" charset="-122"/>
              </a:rPr>
              <a:t>Smo</a:t>
            </a:r>
            <a:r>
              <a:rPr lang="en-US" altLang="zh-CN" sz="1400" dirty="0">
                <a:latin typeface="Arial" panose="020B0604020202020204" pitchFamily="34" charset="0"/>
                <a:ea typeface="微软雅黑" panose="020B0503020204020204" pitchFamily="34" charset="-122"/>
              </a:rPr>
              <a:t> </a:t>
            </a:r>
            <a:r>
              <a:rPr lang="zh-CN" altLang="en-US" sz="1400" dirty="0">
                <a:latin typeface="Arial" panose="020B0604020202020204" pitchFamily="34" charset="0"/>
                <a:ea typeface="微软雅黑" panose="020B0503020204020204" pitchFamily="34" charset="-122"/>
              </a:rPr>
              <a:t>结合的</a:t>
            </a:r>
            <a:r>
              <a:rPr lang="en-US" altLang="zh-CN" sz="1400" dirty="0">
                <a:latin typeface="Arial" panose="020B0604020202020204" pitchFamily="34" charset="0"/>
                <a:ea typeface="微软雅黑" panose="020B0503020204020204" pitchFamily="34" charset="-122"/>
              </a:rPr>
              <a:t>Cos2 </a:t>
            </a:r>
            <a:r>
              <a:rPr lang="zh-CN" altLang="en-US" sz="1400" dirty="0">
                <a:latin typeface="Arial" panose="020B0604020202020204" pitchFamily="34" charset="0"/>
                <a:ea typeface="微软雅黑" panose="020B0503020204020204" pitchFamily="34" charset="-122"/>
              </a:rPr>
              <a:t>和</a:t>
            </a:r>
            <a:r>
              <a:rPr lang="en-US" altLang="zh-CN" sz="1400" dirty="0">
                <a:latin typeface="Arial" panose="020B0604020202020204" pitchFamily="34" charset="0"/>
                <a:ea typeface="微软雅黑" panose="020B0503020204020204" pitchFamily="34" charset="-122"/>
              </a:rPr>
              <a:t>Fu </a:t>
            </a:r>
            <a:r>
              <a:rPr lang="zh-CN" altLang="en-US" sz="1400" dirty="0">
                <a:latin typeface="Arial" panose="020B0604020202020204" pitchFamily="34" charset="0"/>
                <a:ea typeface="微软雅黑" panose="020B0503020204020204" pitchFamily="34" charset="-122"/>
              </a:rPr>
              <a:t>蛋白超磷酸化，致使 </a:t>
            </a:r>
            <a:r>
              <a:rPr lang="en-US" altLang="zh-CN" sz="1400" dirty="0">
                <a:latin typeface="Arial" panose="020B0604020202020204" pitchFamily="34" charset="0"/>
                <a:ea typeface="微软雅黑" panose="020B0503020204020204" pitchFamily="34" charset="-122"/>
              </a:rPr>
              <a:t>Fu/Cos2/Ci </a:t>
            </a:r>
            <a:r>
              <a:rPr lang="zh-CN" altLang="en-US" sz="1400" dirty="0">
                <a:latin typeface="Arial" panose="020B0604020202020204" pitchFamily="34" charset="0"/>
                <a:ea typeface="微软雅黑" panose="020B0503020204020204" pitchFamily="34" charset="-122"/>
              </a:rPr>
              <a:t>复合物从微管上解离下来并去装配，从而形成稳定形式的</a:t>
            </a:r>
            <a:r>
              <a:rPr lang="en-US" altLang="zh-CN" sz="1400" dirty="0">
                <a:latin typeface="Arial" panose="020B0604020202020204" pitchFamily="34" charset="0"/>
                <a:ea typeface="微软雅黑" panose="020B0503020204020204" pitchFamily="34" charset="-122"/>
              </a:rPr>
              <a:t>Ci</a:t>
            </a:r>
            <a:r>
              <a:rPr lang="zh-CN" altLang="en-US" sz="1400" dirty="0">
                <a:latin typeface="Arial" panose="020B0604020202020204" pitchFamily="34" charset="0"/>
                <a:ea typeface="微软雅黑" panose="020B0503020204020204" pitchFamily="34" charset="-122"/>
              </a:rPr>
              <a:t>，进入核内并与</a:t>
            </a:r>
            <a:r>
              <a:rPr lang="en-US" altLang="zh-CN" sz="1400" dirty="0">
                <a:latin typeface="Arial" panose="020B0604020202020204" pitchFamily="34" charset="0"/>
                <a:ea typeface="微软雅黑" panose="020B0503020204020204" pitchFamily="34" charset="-122"/>
              </a:rPr>
              <a:t>CREB </a:t>
            </a:r>
            <a:r>
              <a:rPr lang="zh-CN" altLang="en-US" sz="1400" dirty="0">
                <a:latin typeface="Arial" panose="020B0604020202020204" pitchFamily="34" charset="0"/>
                <a:ea typeface="微软雅黑" panose="020B0503020204020204" pitchFamily="34" charset="-122"/>
              </a:rPr>
              <a:t>结合蛋白（</a:t>
            </a:r>
            <a:r>
              <a:rPr lang="en-US" altLang="zh-CN" sz="1400" dirty="0">
                <a:latin typeface="Arial" panose="020B0604020202020204" pitchFamily="34" charset="0"/>
                <a:ea typeface="微软雅黑" panose="020B0503020204020204" pitchFamily="34" charset="-122"/>
              </a:rPr>
              <a:t>CBP</a:t>
            </a:r>
            <a:r>
              <a:rPr lang="zh-CN" altLang="en-US" sz="1400" dirty="0">
                <a:latin typeface="Arial" panose="020B0604020202020204" pitchFamily="34" charset="0"/>
                <a:ea typeface="微软雅黑" panose="020B0503020204020204" pitchFamily="34" charset="-122"/>
              </a:rPr>
              <a:t>）结合，作为靶基因的转录激活子而发挥作用</a:t>
            </a:r>
          </a:p>
        </p:txBody>
      </p:sp>
    </p:spTree>
    <p:extLst>
      <p:ext uri="{BB962C8B-B14F-4D97-AF65-F5344CB8AC3E}">
        <p14:creationId xmlns:p14="http://schemas.microsoft.com/office/powerpoint/2010/main" val="2544814891"/>
      </p:ext>
    </p:extLst>
  </p:cSld>
  <p:clrMapOvr>
    <a:masterClrMapping/>
  </p:clrMapOvr>
  <p:transition spd="slow">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04C4C6-E087-438F-A477-7F659FD3A4C0}"/>
              </a:ext>
            </a:extLst>
          </p:cNvPr>
          <p:cNvSpPr>
            <a:spLocks noGrp="1"/>
          </p:cNvSpPr>
          <p:nvPr>
            <p:ph type="title"/>
          </p:nvPr>
        </p:nvSpPr>
        <p:spPr>
          <a:xfrm>
            <a:off x="824366" y="595098"/>
            <a:ext cx="11062834" cy="720000"/>
          </a:xfrm>
        </p:spPr>
        <p:txBody>
          <a:bodyPr/>
          <a:lstStyle/>
          <a:p>
            <a:r>
              <a:rPr lang="en-US" altLang="zh-CN" dirty="0"/>
              <a:t>1. NF-</a:t>
            </a:r>
            <a:r>
              <a:rPr lang="el-GR" altLang="zh-CN" dirty="0"/>
              <a:t>κ</a:t>
            </a:r>
            <a:r>
              <a:rPr lang="en-US" altLang="zh-CN" dirty="0"/>
              <a:t>B </a:t>
            </a:r>
            <a:r>
              <a:rPr lang="zh-CN" altLang="en-US" dirty="0"/>
              <a:t>信号通路</a:t>
            </a:r>
          </a:p>
        </p:txBody>
      </p:sp>
      <p:sp>
        <p:nvSpPr>
          <p:cNvPr id="5" name="内容占位符 4">
            <a:extLst>
              <a:ext uri="{FF2B5EF4-FFF2-40B4-BE49-F238E27FC236}">
                <a16:creationId xmlns:a16="http://schemas.microsoft.com/office/drawing/2014/main" id="{BBEDF55E-A090-413F-8181-AE023FA47479}"/>
              </a:ext>
            </a:extLst>
          </p:cNvPr>
          <p:cNvSpPr>
            <a:spLocks noGrp="1"/>
          </p:cNvSpPr>
          <p:nvPr>
            <p:ph idx="1"/>
          </p:nvPr>
        </p:nvSpPr>
        <p:spPr/>
        <p:txBody>
          <a:bodyPr>
            <a:normAutofit/>
          </a:bodyPr>
          <a:lstStyle/>
          <a:p>
            <a:pPr>
              <a:lnSpc>
                <a:spcPct val="150000"/>
              </a:lnSpc>
            </a:pPr>
            <a:r>
              <a:rPr lang="en-US" altLang="zh-CN" sz="2000" dirty="0"/>
              <a:t>NF-</a:t>
            </a:r>
            <a:r>
              <a:rPr lang="en-US" altLang="zh-CN" sz="2000" dirty="0" err="1"/>
              <a:t>κB</a:t>
            </a:r>
            <a:r>
              <a:rPr lang="en-US" altLang="zh-CN" sz="2000" dirty="0"/>
              <a:t> </a:t>
            </a:r>
            <a:r>
              <a:rPr lang="zh-CN" altLang="en-US" sz="2000" dirty="0"/>
              <a:t>是一种核转录因子；</a:t>
            </a:r>
            <a:r>
              <a:rPr lang="en-US" altLang="zh-CN" sz="2000" dirty="0"/>
              <a:t>NF-</a:t>
            </a:r>
            <a:r>
              <a:rPr lang="el-GR" altLang="zh-CN" sz="2000" dirty="0"/>
              <a:t>κ</a:t>
            </a:r>
            <a:r>
              <a:rPr lang="en-US" altLang="zh-CN" sz="2000" dirty="0"/>
              <a:t>B </a:t>
            </a:r>
            <a:r>
              <a:rPr lang="zh-CN" altLang="en-US" sz="2000" dirty="0"/>
              <a:t>蛋白家族包括五个含有</a:t>
            </a:r>
            <a:r>
              <a:rPr lang="en-US" altLang="zh-CN" sz="2000" dirty="0"/>
              <a:t>Rel homology domain(RHD)</a:t>
            </a:r>
            <a:r>
              <a:rPr lang="zh-CN" altLang="en-US" sz="2000" dirty="0"/>
              <a:t>的蛋白</a:t>
            </a:r>
          </a:p>
        </p:txBody>
      </p:sp>
      <p:pic>
        <p:nvPicPr>
          <p:cNvPr id="3" name="图片 2" descr="11-36">
            <a:extLst>
              <a:ext uri="{FF2B5EF4-FFF2-40B4-BE49-F238E27FC236}">
                <a16:creationId xmlns:a16="http://schemas.microsoft.com/office/drawing/2014/main" id="{E3404FD0-9F77-4537-BCD3-B48799345F14}"/>
              </a:ext>
            </a:extLst>
          </p:cNvPr>
          <p:cNvPicPr>
            <a:picLocks noGrp="1" noChangeAspect="1"/>
          </p:cNvPicPr>
          <p:nvPr isPhoto="1"/>
        </p:nvPicPr>
        <p:blipFill>
          <a:blip r:embed="rId3" cstate="screen">
            <a:lum/>
            <a:extLst>
              <a:ext uri="{28A0092B-C50C-407E-A947-70E740481C1C}">
                <a14:useLocalDpi xmlns:a14="http://schemas.microsoft.com/office/drawing/2010/main"/>
              </a:ext>
            </a:extLst>
          </a:blip>
          <a:stretch>
            <a:fillRect/>
          </a:stretch>
        </p:blipFill>
        <p:spPr>
          <a:xfrm>
            <a:off x="616086" y="2098449"/>
            <a:ext cx="6214269" cy="4680000"/>
          </a:xfrm>
          <a:prstGeom prst="rect">
            <a:avLst/>
          </a:prstGeom>
        </p:spPr>
      </p:pic>
      <p:sp>
        <p:nvSpPr>
          <p:cNvPr id="4" name="矩形 3">
            <a:extLst>
              <a:ext uri="{FF2B5EF4-FFF2-40B4-BE49-F238E27FC236}">
                <a16:creationId xmlns:a16="http://schemas.microsoft.com/office/drawing/2014/main" id="{561AC0FC-84B9-4B56-924E-32EA3FE73796}"/>
              </a:ext>
            </a:extLst>
          </p:cNvPr>
          <p:cNvSpPr/>
          <p:nvPr/>
        </p:nvSpPr>
        <p:spPr>
          <a:xfrm>
            <a:off x="7412476" y="3211554"/>
            <a:ext cx="4163438" cy="3443250"/>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11-37 NF-</a:t>
            </a:r>
            <a:r>
              <a:rPr lang="en-US" altLang="zh-CN" sz="1600" b="1" dirty="0" err="1">
                <a:solidFill>
                  <a:srgbClr val="0033CC"/>
                </a:solidFill>
                <a:latin typeface="Arial" panose="020B0604020202020204" pitchFamily="34" charset="0"/>
                <a:ea typeface="微软雅黑" panose="020B0503020204020204" pitchFamily="34" charset="-122"/>
              </a:rPr>
              <a:t>κB</a:t>
            </a:r>
            <a:r>
              <a:rPr lang="en-US" altLang="zh-CN" sz="1600" b="1" dirty="0">
                <a:solidFill>
                  <a:srgbClr val="0033CC"/>
                </a:solidFill>
                <a:latin typeface="Arial" panose="020B0604020202020204" pitchFamily="34" charset="0"/>
                <a:ea typeface="微软雅黑" panose="020B0503020204020204" pitchFamily="34" charset="-122"/>
              </a:rPr>
              <a:t> </a:t>
            </a:r>
            <a:r>
              <a:rPr lang="zh-CN" altLang="en-US" sz="1600" b="1" dirty="0">
                <a:solidFill>
                  <a:srgbClr val="0033CC"/>
                </a:solidFill>
                <a:latin typeface="Arial" panose="020B0604020202020204" pitchFamily="34" charset="0"/>
                <a:ea typeface="微软雅黑" panose="020B0503020204020204" pitchFamily="34" charset="-122"/>
              </a:rPr>
              <a:t>信号通路图解</a:t>
            </a:r>
            <a:endParaRPr lang="en-US" altLang="zh-CN" sz="1600" b="1" dirty="0">
              <a:solidFill>
                <a:srgbClr val="0033CC"/>
              </a:solidFill>
              <a:latin typeface="Arial" panose="020B0604020202020204" pitchFamily="34" charset="0"/>
              <a:ea typeface="微软雅黑" panose="020B0503020204020204" pitchFamily="34" charset="-122"/>
            </a:endParaRPr>
          </a:p>
          <a:p>
            <a:pPr algn="ctr">
              <a:lnSpc>
                <a:spcPts val="2400"/>
              </a:lnSpc>
            </a:pPr>
            <a:r>
              <a:rPr lang="zh-CN" altLang="en-US" sz="1400" dirty="0">
                <a:latin typeface="Arial" panose="020B0604020202020204" pitchFamily="34" charset="0"/>
                <a:ea typeface="微软雅黑" panose="020B0503020204020204" pitchFamily="34" charset="-122"/>
              </a:rPr>
              <a:t>细胞处于“静息”状态下，</a:t>
            </a:r>
            <a:r>
              <a:rPr lang="en-US" altLang="zh-CN" sz="1400" dirty="0">
                <a:latin typeface="Arial" panose="020B0604020202020204" pitchFamily="34" charset="0"/>
                <a:ea typeface="微软雅黑" panose="020B0503020204020204" pitchFamily="34" charset="-122"/>
              </a:rPr>
              <a:t>NF-</a:t>
            </a:r>
            <a:r>
              <a:rPr lang="en-US" altLang="zh-CN" sz="1400" dirty="0" err="1">
                <a:latin typeface="Arial" panose="020B0604020202020204" pitchFamily="34" charset="0"/>
                <a:ea typeface="微软雅黑" panose="020B0503020204020204" pitchFamily="34" charset="-122"/>
              </a:rPr>
              <a:t>κB</a:t>
            </a:r>
            <a:r>
              <a:rPr lang="en-US" altLang="zh-CN" sz="1400" dirty="0">
                <a:latin typeface="Arial" panose="020B0604020202020204" pitchFamily="34" charset="0"/>
                <a:ea typeface="微软雅黑" panose="020B0503020204020204" pitchFamily="34" charset="-122"/>
              </a:rPr>
              <a:t> </a:t>
            </a:r>
            <a:r>
              <a:rPr lang="zh-CN" altLang="en-US" sz="1400" dirty="0">
                <a:latin typeface="Arial" panose="020B0604020202020204" pitchFamily="34" charset="0"/>
                <a:ea typeface="微软雅黑" panose="020B0503020204020204" pitchFamily="34" charset="-122"/>
              </a:rPr>
              <a:t>在细胞质中与一种抑制物</a:t>
            </a:r>
            <a:r>
              <a:rPr lang="en-US" altLang="zh-CN" sz="1400" dirty="0">
                <a:latin typeface="Arial" panose="020B0604020202020204" pitchFamily="34" charset="0"/>
                <a:ea typeface="微软雅黑" panose="020B0503020204020204" pitchFamily="34" charset="-122"/>
              </a:rPr>
              <a:t>I-</a:t>
            </a:r>
            <a:r>
              <a:rPr lang="en-US" altLang="zh-CN" sz="1400" dirty="0" err="1">
                <a:latin typeface="Arial" panose="020B0604020202020204" pitchFamily="34" charset="0"/>
                <a:ea typeface="微软雅黑" panose="020B0503020204020204" pitchFamily="34" charset="-122"/>
              </a:rPr>
              <a:t>κB</a:t>
            </a:r>
            <a:r>
              <a:rPr lang="en-US" altLang="zh-CN" sz="1400" dirty="0">
                <a:latin typeface="Arial" panose="020B0604020202020204" pitchFamily="34" charset="0"/>
                <a:ea typeface="微软雅黑" panose="020B0503020204020204" pitchFamily="34" charset="-122"/>
              </a:rPr>
              <a:t>α </a:t>
            </a:r>
            <a:r>
              <a:rPr lang="zh-CN" altLang="en-US" sz="1400" dirty="0">
                <a:latin typeface="Arial" panose="020B0604020202020204" pitchFamily="34" charset="0"/>
                <a:ea typeface="微软雅黑" panose="020B0503020204020204" pitchFamily="34" charset="-122"/>
              </a:rPr>
              <a:t>结合，处于非活化状态；同源区的</a:t>
            </a:r>
            <a:r>
              <a:rPr lang="en-US" altLang="zh-CN" sz="1400" dirty="0">
                <a:latin typeface="Arial" panose="020B0604020202020204" pitchFamily="34" charset="0"/>
                <a:ea typeface="微软雅黑" panose="020B0503020204020204" pitchFamily="34" charset="-122"/>
              </a:rPr>
              <a:t>NLS </a:t>
            </a:r>
            <a:r>
              <a:rPr lang="zh-CN" altLang="en-US" sz="1400" dirty="0">
                <a:latin typeface="Arial" panose="020B0604020202020204" pitchFamily="34" charset="0"/>
                <a:ea typeface="微软雅黑" panose="020B0503020204020204" pitchFamily="34" charset="-122"/>
              </a:rPr>
              <a:t>也因抑制物的结合被掩盖。当细胞受到外界信号刺激时，胞质中</a:t>
            </a:r>
            <a:r>
              <a:rPr lang="en-US" altLang="zh-CN" sz="1400" dirty="0">
                <a:latin typeface="Arial" panose="020B0604020202020204" pitchFamily="34" charset="0"/>
                <a:ea typeface="微软雅黑" panose="020B0503020204020204" pitchFamily="34" charset="-122"/>
              </a:rPr>
              <a:t>I-</a:t>
            </a:r>
            <a:r>
              <a:rPr lang="en-US" altLang="zh-CN" sz="1400" dirty="0" err="1">
                <a:latin typeface="Arial" panose="020B0604020202020204" pitchFamily="34" charset="0"/>
                <a:ea typeface="微软雅黑" panose="020B0503020204020204" pitchFamily="34" charset="-122"/>
              </a:rPr>
              <a:t>κB</a:t>
            </a:r>
            <a:r>
              <a:rPr lang="en-US" altLang="zh-CN" sz="1400" dirty="0">
                <a:latin typeface="Arial" panose="020B0604020202020204" pitchFamily="34" charset="0"/>
                <a:ea typeface="微软雅黑" panose="020B0503020204020204" pitchFamily="34" charset="-122"/>
              </a:rPr>
              <a:t> </a:t>
            </a:r>
            <a:r>
              <a:rPr lang="zh-CN" altLang="en-US" sz="1400" dirty="0">
                <a:latin typeface="Arial" panose="020B0604020202020204" pitchFamily="34" charset="0"/>
                <a:ea typeface="微软雅黑" panose="020B0503020204020204" pitchFamily="34" charset="-122"/>
              </a:rPr>
              <a:t>激酶复合物被激活并磷酸化</a:t>
            </a:r>
            <a:r>
              <a:rPr lang="en-US" altLang="zh-CN" sz="1400" dirty="0">
                <a:latin typeface="Arial" panose="020B0604020202020204" pitchFamily="34" charset="0"/>
                <a:ea typeface="微软雅黑" panose="020B0503020204020204" pitchFamily="34" charset="-122"/>
              </a:rPr>
              <a:t>I-</a:t>
            </a:r>
            <a:r>
              <a:rPr lang="en-US" altLang="zh-CN" sz="1400" dirty="0" err="1">
                <a:latin typeface="Arial" panose="020B0604020202020204" pitchFamily="34" charset="0"/>
                <a:ea typeface="微软雅黑" panose="020B0503020204020204" pitchFamily="34" charset="-122"/>
              </a:rPr>
              <a:t>κB</a:t>
            </a:r>
            <a:r>
              <a:rPr lang="en-US" altLang="zh-CN" sz="1400" dirty="0">
                <a:latin typeface="Arial" panose="020B0604020202020204" pitchFamily="34" charset="0"/>
                <a:ea typeface="微软雅黑" panose="020B0503020204020204" pitchFamily="34" charset="-122"/>
              </a:rPr>
              <a:t> </a:t>
            </a:r>
            <a:r>
              <a:rPr lang="zh-CN" altLang="en-US" sz="1400" dirty="0">
                <a:latin typeface="Arial" panose="020B0604020202020204" pitchFamily="34" charset="0"/>
                <a:ea typeface="微软雅黑" panose="020B0503020204020204" pitchFamily="34" charset="-122"/>
              </a:rPr>
              <a:t>抑制物</a:t>
            </a:r>
            <a:r>
              <a:rPr lang="en-US" altLang="zh-CN" sz="1400" dirty="0">
                <a:latin typeface="Arial" panose="020B0604020202020204" pitchFamily="34" charset="0"/>
                <a:ea typeface="微软雅黑" panose="020B0503020204020204" pitchFamily="34" charset="-122"/>
              </a:rPr>
              <a:t>N- </a:t>
            </a:r>
            <a:r>
              <a:rPr lang="zh-CN" altLang="en-US" sz="1400" dirty="0">
                <a:latin typeface="Arial" panose="020B0604020202020204" pitchFamily="34" charset="0"/>
                <a:ea typeface="微软雅黑" panose="020B0503020204020204" pitchFamily="34" charset="-122"/>
              </a:rPr>
              <a:t>端</a:t>
            </a:r>
            <a:r>
              <a:rPr lang="en-US" altLang="zh-CN" sz="1400" dirty="0">
                <a:latin typeface="Arial" panose="020B0604020202020204" pitchFamily="34" charset="0"/>
                <a:ea typeface="微软雅黑" panose="020B0503020204020204" pitchFamily="34" charset="-122"/>
              </a:rPr>
              <a:t>2 </a:t>
            </a:r>
            <a:r>
              <a:rPr lang="zh-CN" altLang="en-US" sz="1400" dirty="0">
                <a:latin typeface="Arial" panose="020B0604020202020204" pitchFamily="34" charset="0"/>
                <a:ea typeface="微软雅黑" panose="020B0503020204020204" pitchFamily="34" charset="-122"/>
              </a:rPr>
              <a:t>个丝氨酸残基（步骤</a:t>
            </a:r>
            <a:r>
              <a:rPr lang="en-US" altLang="zh-CN" sz="1400" dirty="0">
                <a:latin typeface="Arial" panose="020B0604020202020204" pitchFamily="34" charset="0"/>
                <a:ea typeface="微软雅黑" panose="020B0503020204020204" pitchFamily="34" charset="-122"/>
              </a:rPr>
              <a:t>1 </a:t>
            </a:r>
            <a:r>
              <a:rPr lang="zh-CN" altLang="en-US" sz="1400" dirty="0">
                <a:latin typeface="Arial" panose="020B0604020202020204" pitchFamily="34" charset="0"/>
                <a:ea typeface="微软雅黑" panose="020B0503020204020204" pitchFamily="34" charset="-122"/>
              </a:rPr>
              <a:t>和</a:t>
            </a:r>
            <a:r>
              <a:rPr lang="en-US" altLang="zh-CN" sz="1400" dirty="0">
                <a:latin typeface="Arial" panose="020B0604020202020204" pitchFamily="34" charset="0"/>
                <a:ea typeface="微软雅黑" panose="020B0503020204020204" pitchFamily="34" charset="-122"/>
              </a:rPr>
              <a:t>2</a:t>
            </a:r>
            <a:r>
              <a:rPr lang="zh-CN" altLang="en-US" sz="1400" dirty="0">
                <a:latin typeface="Arial" panose="020B0604020202020204" pitchFamily="34" charset="0"/>
                <a:ea typeface="微软雅黑" panose="020B0503020204020204" pitchFamily="34" charset="-122"/>
              </a:rPr>
              <a:t>）。</a:t>
            </a:r>
            <a:r>
              <a:rPr lang="en-US" altLang="zh-CN" sz="1400" dirty="0">
                <a:latin typeface="Arial" panose="020B0604020202020204" pitchFamily="34" charset="0"/>
                <a:ea typeface="微软雅黑" panose="020B0503020204020204" pitchFamily="34" charset="-122"/>
              </a:rPr>
              <a:t>E3 </a:t>
            </a:r>
            <a:r>
              <a:rPr lang="zh-CN" altLang="en-US" sz="1400" dirty="0">
                <a:latin typeface="Arial" panose="020B0604020202020204" pitchFamily="34" charset="0"/>
                <a:ea typeface="微软雅黑" panose="020B0503020204020204" pitchFamily="34" charset="-122"/>
              </a:rPr>
              <a:t>泛素连接酶快速识别</a:t>
            </a:r>
            <a:r>
              <a:rPr lang="en-US" altLang="zh-CN" sz="1400" dirty="0">
                <a:latin typeface="Arial" panose="020B0604020202020204" pitchFamily="34" charset="0"/>
                <a:ea typeface="微软雅黑" panose="020B0503020204020204" pitchFamily="34" charset="-122"/>
              </a:rPr>
              <a:t>I-</a:t>
            </a:r>
            <a:r>
              <a:rPr lang="en-US" altLang="zh-CN" sz="1400" dirty="0" err="1">
                <a:latin typeface="Arial" panose="020B0604020202020204" pitchFamily="34" charset="0"/>
                <a:ea typeface="微软雅黑" panose="020B0503020204020204" pitchFamily="34" charset="-122"/>
              </a:rPr>
              <a:t>κB</a:t>
            </a:r>
            <a:r>
              <a:rPr lang="en-US" altLang="zh-CN" sz="1400" dirty="0">
                <a:latin typeface="Arial" panose="020B0604020202020204" pitchFamily="34" charset="0"/>
                <a:ea typeface="微软雅黑" panose="020B0503020204020204" pitchFamily="34" charset="-122"/>
              </a:rPr>
              <a:t> </a:t>
            </a:r>
            <a:r>
              <a:rPr lang="zh-CN" altLang="en-US" sz="1400" dirty="0">
                <a:latin typeface="Arial" panose="020B0604020202020204" pitchFamily="34" charset="0"/>
                <a:ea typeface="微软雅黑" panose="020B0503020204020204" pitchFamily="34" charset="-122"/>
              </a:rPr>
              <a:t>的磷酸化丝氨酸残基并使</a:t>
            </a:r>
            <a:r>
              <a:rPr lang="en-US" altLang="zh-CN" sz="1400" dirty="0">
                <a:latin typeface="Arial" panose="020B0604020202020204" pitchFamily="34" charset="0"/>
                <a:ea typeface="微软雅黑" panose="020B0503020204020204" pitchFamily="34" charset="-122"/>
              </a:rPr>
              <a:t>I-</a:t>
            </a:r>
            <a:r>
              <a:rPr lang="en-US" altLang="zh-CN" sz="1400" dirty="0" err="1">
                <a:latin typeface="Arial" panose="020B0604020202020204" pitchFamily="34" charset="0"/>
                <a:ea typeface="微软雅黑" panose="020B0503020204020204" pitchFamily="34" charset="-122"/>
              </a:rPr>
              <a:t>κB</a:t>
            </a:r>
            <a:r>
              <a:rPr lang="en-US" altLang="zh-CN" sz="1400" dirty="0">
                <a:latin typeface="Arial" panose="020B0604020202020204" pitchFamily="34" charset="0"/>
                <a:ea typeface="微软雅黑" panose="020B0503020204020204" pitchFamily="34" charset="-122"/>
              </a:rPr>
              <a:t> </a:t>
            </a:r>
            <a:r>
              <a:rPr lang="zh-CN" altLang="en-US" sz="1400" dirty="0">
                <a:latin typeface="Arial" panose="020B0604020202020204" pitchFamily="34" charset="0"/>
                <a:ea typeface="微软雅黑" panose="020B0503020204020204" pitchFamily="34" charset="-122"/>
              </a:rPr>
              <a:t>发生多聚泛素化，进而导致 </a:t>
            </a:r>
            <a:r>
              <a:rPr lang="en-US" altLang="zh-CN" sz="1400" dirty="0">
                <a:latin typeface="Arial" panose="020B0604020202020204" pitchFamily="34" charset="0"/>
                <a:ea typeface="微软雅黑" panose="020B0503020204020204" pitchFamily="34" charset="-122"/>
              </a:rPr>
              <a:t>I-</a:t>
            </a:r>
            <a:r>
              <a:rPr lang="en-US" altLang="zh-CN" sz="1400" dirty="0" err="1">
                <a:latin typeface="Arial" panose="020B0604020202020204" pitchFamily="34" charset="0"/>
                <a:ea typeface="微软雅黑" panose="020B0503020204020204" pitchFamily="34" charset="-122"/>
              </a:rPr>
              <a:t>κB</a:t>
            </a:r>
            <a:r>
              <a:rPr lang="en-US" altLang="zh-CN" sz="1400" dirty="0">
                <a:latin typeface="Arial" panose="020B0604020202020204" pitchFamily="34" charset="0"/>
                <a:ea typeface="微软雅黑" panose="020B0503020204020204" pitchFamily="34" charset="-122"/>
              </a:rPr>
              <a:t> </a:t>
            </a:r>
            <a:r>
              <a:rPr lang="zh-CN" altLang="en-US" sz="1400" dirty="0">
                <a:latin typeface="Arial" panose="020B0604020202020204" pitchFamily="34" charset="0"/>
                <a:ea typeface="微软雅黑" panose="020B0503020204020204" pitchFamily="34" charset="-122"/>
              </a:rPr>
              <a:t>被泛素依赖性蛋白酶体降解（步骤</a:t>
            </a:r>
            <a:r>
              <a:rPr lang="en-US" altLang="zh-CN" sz="1400" dirty="0">
                <a:latin typeface="Arial" panose="020B0604020202020204" pitchFamily="34" charset="0"/>
                <a:ea typeface="微软雅黑" panose="020B0503020204020204" pitchFamily="34" charset="-122"/>
              </a:rPr>
              <a:t>3 </a:t>
            </a:r>
            <a:r>
              <a:rPr lang="zh-CN" altLang="en-US" sz="1400" dirty="0">
                <a:latin typeface="Arial" panose="020B0604020202020204" pitchFamily="34" charset="0"/>
                <a:ea typeface="微软雅黑" panose="020B0503020204020204" pitchFamily="34" charset="-122"/>
              </a:rPr>
              <a:t>和</a:t>
            </a:r>
            <a:r>
              <a:rPr lang="en-US" altLang="zh-CN" sz="1400" dirty="0">
                <a:latin typeface="Arial" panose="020B0604020202020204" pitchFamily="34" charset="0"/>
                <a:ea typeface="微软雅黑" panose="020B0503020204020204" pitchFamily="34" charset="-122"/>
              </a:rPr>
              <a:t>4</a:t>
            </a:r>
            <a:r>
              <a:rPr lang="zh-CN" altLang="en-US" sz="1400" dirty="0">
                <a:latin typeface="Arial" panose="020B0604020202020204" pitchFamily="34" charset="0"/>
                <a:ea typeface="微软雅黑" panose="020B0503020204020204" pitchFamily="34" charset="-122"/>
              </a:rPr>
              <a:t>）。</a:t>
            </a:r>
            <a:r>
              <a:rPr lang="en-US" altLang="zh-CN" sz="1400" dirty="0">
                <a:latin typeface="Arial" panose="020B0604020202020204" pitchFamily="34" charset="0"/>
                <a:ea typeface="微软雅黑" panose="020B0503020204020204" pitchFamily="34" charset="-122"/>
              </a:rPr>
              <a:t>I-</a:t>
            </a:r>
            <a:r>
              <a:rPr lang="en-US" altLang="zh-CN" sz="1400" dirty="0" err="1">
                <a:latin typeface="Arial" panose="020B0604020202020204" pitchFamily="34" charset="0"/>
                <a:ea typeface="微软雅黑" panose="020B0503020204020204" pitchFamily="34" charset="-122"/>
              </a:rPr>
              <a:t>κB</a:t>
            </a:r>
            <a:r>
              <a:rPr lang="en-US" altLang="zh-CN" sz="1400" dirty="0">
                <a:latin typeface="Arial" panose="020B0604020202020204" pitchFamily="34" charset="0"/>
                <a:ea typeface="微软雅黑" panose="020B0503020204020204" pitchFamily="34" charset="-122"/>
              </a:rPr>
              <a:t> </a:t>
            </a:r>
            <a:r>
              <a:rPr lang="zh-CN" altLang="en-US" sz="1400" dirty="0">
                <a:latin typeface="Arial" panose="020B0604020202020204" pitchFamily="34" charset="0"/>
                <a:ea typeface="微软雅黑" panose="020B0503020204020204" pitchFamily="34" charset="-122"/>
              </a:rPr>
              <a:t>的降解使</a:t>
            </a:r>
            <a:r>
              <a:rPr lang="en-US" altLang="zh-CN" sz="1400" dirty="0">
                <a:latin typeface="Arial" panose="020B0604020202020204" pitchFamily="34" charset="0"/>
                <a:ea typeface="微软雅黑" panose="020B0503020204020204" pitchFamily="34" charset="-122"/>
              </a:rPr>
              <a:t>NF-</a:t>
            </a:r>
            <a:r>
              <a:rPr lang="en-US" altLang="zh-CN" sz="1400" dirty="0" err="1">
                <a:latin typeface="Arial" panose="020B0604020202020204" pitchFamily="34" charset="0"/>
                <a:ea typeface="微软雅黑" panose="020B0503020204020204" pitchFamily="34" charset="-122"/>
              </a:rPr>
              <a:t>κB</a:t>
            </a:r>
            <a:r>
              <a:rPr lang="en-US" altLang="zh-CN" sz="1400" dirty="0">
                <a:latin typeface="Arial" panose="020B0604020202020204" pitchFamily="34" charset="0"/>
                <a:ea typeface="微软雅黑" panose="020B0503020204020204" pitchFamily="34" charset="-122"/>
              </a:rPr>
              <a:t> </a:t>
            </a:r>
            <a:r>
              <a:rPr lang="zh-CN" altLang="en-US" sz="1400" dirty="0">
                <a:latin typeface="Arial" panose="020B0604020202020204" pitchFamily="34" charset="0"/>
                <a:ea typeface="微软雅黑" panose="020B0503020204020204" pitchFamily="34" charset="-122"/>
              </a:rPr>
              <a:t>解除束搏并暴露</a:t>
            </a:r>
            <a:r>
              <a:rPr lang="en-US" altLang="zh-CN" sz="1400" dirty="0">
                <a:latin typeface="Arial" panose="020B0604020202020204" pitchFamily="34" charset="0"/>
                <a:ea typeface="微软雅黑" panose="020B0503020204020204" pitchFamily="34" charset="-122"/>
              </a:rPr>
              <a:t>NLS</a:t>
            </a:r>
            <a:r>
              <a:rPr lang="zh-CN" altLang="en-US" sz="1400" dirty="0">
                <a:latin typeface="Arial" panose="020B0604020202020204" pitchFamily="34" charset="0"/>
                <a:ea typeface="微软雅黑" panose="020B0503020204020204" pitchFamily="34" charset="-122"/>
              </a:rPr>
              <a:t>，然后</a:t>
            </a:r>
            <a:r>
              <a:rPr lang="en-US" altLang="zh-CN" sz="1400" dirty="0">
                <a:latin typeface="Arial" panose="020B0604020202020204" pitchFamily="34" charset="0"/>
                <a:ea typeface="微软雅黑" panose="020B0503020204020204" pitchFamily="34" charset="-122"/>
              </a:rPr>
              <a:t>NF-</a:t>
            </a:r>
            <a:r>
              <a:rPr lang="en-US" altLang="zh-CN" sz="1400" dirty="0" err="1">
                <a:latin typeface="Arial" panose="020B0604020202020204" pitchFamily="34" charset="0"/>
                <a:ea typeface="微软雅黑" panose="020B0503020204020204" pitchFamily="34" charset="-122"/>
              </a:rPr>
              <a:t>κB</a:t>
            </a:r>
            <a:r>
              <a:rPr lang="en-US" altLang="zh-CN" sz="1400" dirty="0">
                <a:latin typeface="Arial" panose="020B0604020202020204" pitchFamily="34" charset="0"/>
                <a:ea typeface="微软雅黑" panose="020B0503020204020204" pitchFamily="34" charset="-122"/>
              </a:rPr>
              <a:t> </a:t>
            </a:r>
            <a:r>
              <a:rPr lang="zh-CN" altLang="en-US" sz="1400" dirty="0">
                <a:latin typeface="Arial" panose="020B0604020202020204" pitchFamily="34" charset="0"/>
                <a:ea typeface="微软雅黑" panose="020B0503020204020204" pitchFamily="34" charset="-122"/>
              </a:rPr>
              <a:t>转位进入核内激活靶基因的转录（步骤</a:t>
            </a:r>
            <a:r>
              <a:rPr lang="en-US" altLang="zh-CN" sz="1400" dirty="0">
                <a:latin typeface="Arial" panose="020B0604020202020204" pitchFamily="34" charset="0"/>
                <a:ea typeface="微软雅黑" panose="020B0503020204020204" pitchFamily="34" charset="-122"/>
              </a:rPr>
              <a:t>5 </a:t>
            </a:r>
            <a:r>
              <a:rPr lang="zh-CN" altLang="en-US" sz="1400" dirty="0">
                <a:latin typeface="Arial" panose="020B0604020202020204" pitchFamily="34" charset="0"/>
                <a:ea typeface="微软雅黑" panose="020B0503020204020204" pitchFamily="34" charset="-122"/>
              </a:rPr>
              <a:t>和</a:t>
            </a:r>
            <a:r>
              <a:rPr lang="en-US" altLang="zh-CN" sz="1400" dirty="0">
                <a:latin typeface="Arial" panose="020B0604020202020204" pitchFamily="34" charset="0"/>
                <a:ea typeface="微软雅黑" panose="020B0503020204020204" pitchFamily="34" charset="-122"/>
              </a:rPr>
              <a:t>6</a:t>
            </a:r>
            <a:r>
              <a:rPr lang="zh-CN" altLang="en-US" sz="1400" dirty="0">
                <a:latin typeface="Arial" panose="020B0604020202020204" pitchFamily="34" charset="0"/>
                <a:ea typeface="微软雅黑" panose="020B0503020204020204" pitchFamily="34" charset="-122"/>
              </a:rPr>
              <a:t>）</a:t>
            </a:r>
          </a:p>
        </p:txBody>
      </p:sp>
      <p:sp>
        <p:nvSpPr>
          <p:cNvPr id="6" name="标题 1">
            <a:extLst>
              <a:ext uri="{FF2B5EF4-FFF2-40B4-BE49-F238E27FC236}">
                <a16:creationId xmlns:a16="http://schemas.microsoft.com/office/drawing/2014/main" id="{8904C4C6-E087-438F-A477-7F659FD3A4C0}"/>
              </a:ext>
            </a:extLst>
          </p:cNvPr>
          <p:cNvSpPr txBox="1">
            <a:spLocks/>
          </p:cNvSpPr>
          <p:nvPr/>
        </p:nvSpPr>
        <p:spPr>
          <a:xfrm>
            <a:off x="339154" y="53900"/>
            <a:ext cx="11062834" cy="720000"/>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2800" b="1" kern="1200" baseline="0">
                <a:solidFill>
                  <a:schemeClr val="tx1"/>
                </a:solidFill>
                <a:latin typeface="Arial" panose="020B0604020202020204" pitchFamily="34" charset="0"/>
                <a:ea typeface="微软雅黑" panose="020B0503020204020204" pitchFamily="34" charset="-122"/>
                <a:cs typeface="+mj-cs"/>
              </a:defRPr>
            </a:lvl1pPr>
          </a:lstStyle>
          <a:p>
            <a:r>
              <a:rPr lang="zh-CN" altLang="en-US"/>
              <a:t>（二）</a:t>
            </a:r>
            <a:r>
              <a:rPr lang="en-US" altLang="zh-CN"/>
              <a:t>NF-</a:t>
            </a:r>
            <a:r>
              <a:rPr lang="el-GR" altLang="zh-CN"/>
              <a:t>κ</a:t>
            </a:r>
            <a:r>
              <a:rPr lang="en-US" altLang="zh-CN"/>
              <a:t>B </a:t>
            </a:r>
            <a:r>
              <a:rPr lang="zh-CN" altLang="en-US"/>
              <a:t>和</a:t>
            </a:r>
            <a:r>
              <a:rPr lang="en-US" altLang="zh-CN"/>
              <a:t>Notch </a:t>
            </a:r>
            <a:r>
              <a:rPr lang="zh-CN" altLang="en-US"/>
              <a:t>信号通路</a:t>
            </a:r>
            <a:endParaRPr lang="zh-CN" altLang="en-US" dirty="0"/>
          </a:p>
        </p:txBody>
      </p:sp>
    </p:spTree>
    <p:extLst>
      <p:ext uri="{BB962C8B-B14F-4D97-AF65-F5344CB8AC3E}">
        <p14:creationId xmlns:p14="http://schemas.microsoft.com/office/powerpoint/2010/main" val="907508363"/>
      </p:ext>
    </p:extLst>
  </p:cSld>
  <p:clrMapOvr>
    <a:masterClrMapping/>
  </p:clrMapOvr>
  <p:transition spd="slow">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8081ED-D3EB-489F-ABDF-DD3BB45476E1}"/>
              </a:ext>
            </a:extLst>
          </p:cNvPr>
          <p:cNvSpPr>
            <a:spLocks noGrp="1"/>
          </p:cNvSpPr>
          <p:nvPr>
            <p:ph type="title"/>
          </p:nvPr>
        </p:nvSpPr>
        <p:spPr/>
        <p:txBody>
          <a:bodyPr/>
          <a:lstStyle/>
          <a:p>
            <a:r>
              <a:rPr lang="en-US" altLang="zh-CN" dirty="0"/>
              <a:t>2. Notch </a:t>
            </a:r>
            <a:r>
              <a:rPr lang="zh-CN" altLang="en-US" dirty="0"/>
              <a:t>信号通路</a:t>
            </a:r>
          </a:p>
        </p:txBody>
      </p:sp>
      <p:sp>
        <p:nvSpPr>
          <p:cNvPr id="5" name="内容占位符 4">
            <a:extLst>
              <a:ext uri="{FF2B5EF4-FFF2-40B4-BE49-F238E27FC236}">
                <a16:creationId xmlns:a16="http://schemas.microsoft.com/office/drawing/2014/main" id="{3FD4880D-954C-4838-A6B2-FFF34E2DC517}"/>
              </a:ext>
            </a:extLst>
          </p:cNvPr>
          <p:cNvSpPr>
            <a:spLocks noGrp="1"/>
          </p:cNvSpPr>
          <p:nvPr>
            <p:ph idx="1"/>
          </p:nvPr>
        </p:nvSpPr>
        <p:spPr>
          <a:xfrm>
            <a:off x="824366" y="1024650"/>
            <a:ext cx="11062834" cy="5435604"/>
          </a:xfrm>
        </p:spPr>
        <p:txBody>
          <a:bodyPr>
            <a:normAutofit/>
          </a:bodyPr>
          <a:lstStyle/>
          <a:p>
            <a:pPr>
              <a:lnSpc>
                <a:spcPct val="150000"/>
              </a:lnSpc>
            </a:pPr>
            <a:r>
              <a:rPr lang="en-US" altLang="zh-CN" sz="2000" dirty="0"/>
              <a:t>Notch </a:t>
            </a:r>
            <a:r>
              <a:rPr lang="zh-CN" altLang="en-US" sz="2000" dirty="0"/>
              <a:t>信号通路是一种细胞间接触依赖性的通讯方式</a:t>
            </a:r>
            <a:endParaRPr lang="en-US" altLang="zh-CN" sz="2000" dirty="0"/>
          </a:p>
          <a:p>
            <a:pPr>
              <a:lnSpc>
                <a:spcPct val="150000"/>
              </a:lnSpc>
            </a:pPr>
            <a:r>
              <a:rPr lang="zh-CN" altLang="en-US" sz="2000" dirty="0"/>
              <a:t>信号分子及其受体均是膜整合蛋白；信号转导的启动依赖于信号细胞的信号蛋白与相邻应答细胞的受体蛋白的相互作用，信号激活的受体发生两次切割，释放转录因子，调节应答细胞的分化方向，决定细胞的发育命运</a:t>
            </a:r>
          </a:p>
        </p:txBody>
      </p:sp>
      <p:pic>
        <p:nvPicPr>
          <p:cNvPr id="3" name="图片 2" descr="11-37">
            <a:extLst>
              <a:ext uri="{FF2B5EF4-FFF2-40B4-BE49-F238E27FC236}">
                <a16:creationId xmlns:a16="http://schemas.microsoft.com/office/drawing/2014/main" id="{C4BE5099-4EB5-487D-8A7A-267C6AF4ABDA}"/>
              </a:ext>
            </a:extLst>
          </p:cNvPr>
          <p:cNvPicPr>
            <a:picLocks noGrp="1" noChangeAspect="1"/>
          </p:cNvPicPr>
          <p:nvPr isPhoto="1"/>
        </p:nvPicPr>
        <p:blipFill>
          <a:blip r:embed="rId3" cstate="screen">
            <a:lum/>
            <a:extLst>
              <a:ext uri="{28A0092B-C50C-407E-A947-70E740481C1C}">
                <a14:useLocalDpi xmlns:a14="http://schemas.microsoft.com/office/drawing/2010/main"/>
              </a:ext>
            </a:extLst>
          </a:blip>
          <a:stretch>
            <a:fillRect/>
          </a:stretch>
        </p:blipFill>
        <p:spPr>
          <a:xfrm>
            <a:off x="6920365" y="2898000"/>
            <a:ext cx="4917916" cy="3960000"/>
          </a:xfrm>
          <a:prstGeom prst="rect">
            <a:avLst/>
          </a:prstGeom>
        </p:spPr>
      </p:pic>
      <p:sp>
        <p:nvSpPr>
          <p:cNvPr id="4" name="矩形 3">
            <a:extLst>
              <a:ext uri="{FF2B5EF4-FFF2-40B4-BE49-F238E27FC236}">
                <a16:creationId xmlns:a16="http://schemas.microsoft.com/office/drawing/2014/main" id="{BE425AAC-C99D-4103-8337-DBC47BCCA8B9}"/>
              </a:ext>
            </a:extLst>
          </p:cNvPr>
          <p:cNvSpPr/>
          <p:nvPr/>
        </p:nvSpPr>
        <p:spPr>
          <a:xfrm>
            <a:off x="353719" y="3461150"/>
            <a:ext cx="6095999" cy="3387787"/>
          </a:xfrm>
          <a:prstGeom prst="rect">
            <a:avLst/>
          </a:prstGeom>
        </p:spPr>
        <p:txBody>
          <a:bodyPr wrap="square">
            <a:spAutoFit/>
          </a:bodyPr>
          <a:lstStyle/>
          <a:p>
            <a:pPr algn="ct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11-38 Notch/Delta </a:t>
            </a:r>
            <a:r>
              <a:rPr lang="zh-CN" altLang="en-US" sz="1600" b="1" dirty="0">
                <a:solidFill>
                  <a:srgbClr val="0033CC"/>
                </a:solidFill>
                <a:latin typeface="Arial" panose="020B0604020202020204" pitchFamily="34" charset="0"/>
                <a:ea typeface="微软雅黑" panose="020B0503020204020204" pitchFamily="34" charset="-122"/>
              </a:rPr>
              <a:t>信号通路图解</a:t>
            </a:r>
            <a:endParaRPr lang="en-US" altLang="zh-CN" sz="1600" b="1" dirty="0">
              <a:solidFill>
                <a:srgbClr val="0033CC"/>
              </a:solidFill>
              <a:latin typeface="Arial" panose="020B0604020202020204" pitchFamily="34" charset="0"/>
              <a:ea typeface="微软雅黑" panose="020B0503020204020204" pitchFamily="34" charset="-122"/>
            </a:endParaRPr>
          </a:p>
          <a:p>
            <a:pPr algn="ctr">
              <a:lnSpc>
                <a:spcPts val="2400"/>
              </a:lnSpc>
            </a:pPr>
            <a:r>
              <a:rPr lang="en-US" altLang="zh-CN" sz="1600" dirty="0">
                <a:latin typeface="Arial" panose="020B0604020202020204" pitchFamily="34" charset="0"/>
                <a:ea typeface="微软雅黑" panose="020B0503020204020204" pitchFamily="34" charset="-122"/>
              </a:rPr>
              <a:t>Notch </a:t>
            </a:r>
            <a:r>
              <a:rPr lang="zh-CN" altLang="en-US" sz="1600" dirty="0">
                <a:latin typeface="Arial" panose="020B0604020202020204" pitchFamily="34" charset="0"/>
                <a:ea typeface="微软雅黑" panose="020B0503020204020204" pitchFamily="34" charset="-122"/>
              </a:rPr>
              <a:t>蛋白在</a:t>
            </a:r>
            <a:r>
              <a:rPr lang="en-US" altLang="zh-CN" sz="1600" dirty="0">
                <a:latin typeface="Arial" panose="020B0604020202020204" pitchFamily="34" charset="0"/>
                <a:ea typeface="微软雅黑" panose="020B0503020204020204" pitchFamily="34" charset="-122"/>
              </a:rPr>
              <a:t>ER</a:t>
            </a:r>
            <a:r>
              <a:rPr lang="zh-CN" altLang="en-US" sz="1600" dirty="0">
                <a:latin typeface="Arial" panose="020B0604020202020204" pitchFamily="34" charset="0"/>
                <a:ea typeface="微软雅黑" panose="020B0503020204020204" pitchFamily="34" charset="-122"/>
              </a:rPr>
              <a:t>合成后转运至高尔基体，在高尔基体反面管网区被蛋白酶切割，产生一个胞外亚单位和一个跨膜</a:t>
            </a:r>
            <a:r>
              <a:rPr lang="en-US" altLang="zh-CN" sz="1600" dirty="0">
                <a:latin typeface="Arial" panose="020B0604020202020204" pitchFamily="34" charset="0"/>
                <a:ea typeface="微软雅黑" panose="020B0503020204020204" pitchFamily="34" charset="-122"/>
              </a:rPr>
              <a:t>-</a:t>
            </a:r>
            <a:r>
              <a:rPr lang="zh-CN" altLang="en-US" sz="1600" dirty="0">
                <a:latin typeface="Arial" panose="020B0604020202020204" pitchFamily="34" charset="0"/>
                <a:ea typeface="微软雅黑" panose="020B0503020204020204" pitchFamily="34" charset="-122"/>
              </a:rPr>
              <a:t>胞质亚单位；在未与其它细胞配体相互作用时，两个亚单位彼此以非共价键结合（步骤</a:t>
            </a:r>
            <a:r>
              <a:rPr lang="en-US" altLang="zh-CN" sz="1600" dirty="0">
                <a:latin typeface="Arial" panose="020B0604020202020204" pitchFamily="34" charset="0"/>
                <a:ea typeface="微软雅黑" panose="020B0503020204020204" pitchFamily="34" charset="-122"/>
              </a:rPr>
              <a:t>1</a:t>
            </a:r>
            <a:r>
              <a:rPr lang="zh-CN" altLang="en-US" sz="1600" dirty="0">
                <a:latin typeface="Arial" panose="020B0604020202020204" pitchFamily="34" charset="0"/>
                <a:ea typeface="微软雅黑" panose="020B0503020204020204" pitchFamily="34" charset="-122"/>
              </a:rPr>
              <a:t>）。随着与相邻信号细胞配体（</a:t>
            </a:r>
            <a:r>
              <a:rPr lang="en-US" altLang="zh-CN" sz="1600" dirty="0">
                <a:latin typeface="Arial" panose="020B0604020202020204" pitchFamily="34" charset="0"/>
                <a:ea typeface="微软雅黑" panose="020B0503020204020204" pitchFamily="34" charset="-122"/>
              </a:rPr>
              <a:t>Delta</a:t>
            </a:r>
            <a:r>
              <a:rPr lang="zh-CN" altLang="en-US" sz="1600" dirty="0">
                <a:latin typeface="Arial" panose="020B0604020202020204" pitchFamily="34" charset="0"/>
                <a:ea typeface="微软雅黑" panose="020B0503020204020204" pitchFamily="34" charset="-122"/>
              </a:rPr>
              <a:t>）的结合，应答细胞的</a:t>
            </a:r>
            <a:r>
              <a:rPr lang="en-US" altLang="zh-CN" sz="1600" dirty="0">
                <a:latin typeface="Arial" panose="020B0604020202020204" pitchFamily="34" charset="0"/>
                <a:ea typeface="微软雅黑" panose="020B0503020204020204" pitchFamily="34" charset="-122"/>
              </a:rPr>
              <a:t>Notch </a:t>
            </a:r>
            <a:r>
              <a:rPr lang="zh-CN" altLang="en-US" sz="1600" dirty="0">
                <a:latin typeface="Arial" panose="020B0604020202020204" pitchFamily="34" charset="0"/>
                <a:ea typeface="微软雅黑" panose="020B0503020204020204" pitchFamily="34" charset="-122"/>
              </a:rPr>
              <a:t>蛋白便发生两次蛋白切割过程：首先被结合在膜上的基质金属蛋白酶</a:t>
            </a:r>
            <a:r>
              <a:rPr lang="en-US" altLang="zh-CN" sz="1600" dirty="0">
                <a:latin typeface="Arial" panose="020B0604020202020204" pitchFamily="34" charset="0"/>
                <a:ea typeface="微软雅黑" panose="020B0503020204020204" pitchFamily="34" charset="-122"/>
              </a:rPr>
              <a:t>ADAM </a:t>
            </a:r>
            <a:r>
              <a:rPr lang="zh-CN" altLang="en-US" sz="1600" dirty="0">
                <a:latin typeface="Arial" panose="020B0604020202020204" pitchFamily="34" charset="0"/>
                <a:ea typeface="微软雅黑" panose="020B0503020204020204" pitchFamily="34" charset="-122"/>
              </a:rPr>
              <a:t>切割，然后释放出</a:t>
            </a:r>
            <a:r>
              <a:rPr lang="en-US" altLang="zh-CN" sz="1600" dirty="0">
                <a:latin typeface="Arial" panose="020B0604020202020204" pitchFamily="34" charset="0"/>
                <a:ea typeface="微软雅黑" panose="020B0503020204020204" pitchFamily="34" charset="-122"/>
              </a:rPr>
              <a:t>Notch </a:t>
            </a:r>
            <a:r>
              <a:rPr lang="zh-CN" altLang="en-US" sz="1600" dirty="0">
                <a:latin typeface="Arial" panose="020B0604020202020204" pitchFamily="34" charset="0"/>
                <a:ea typeface="微软雅黑" panose="020B0503020204020204" pitchFamily="34" charset="-122"/>
              </a:rPr>
              <a:t>的胞外片段（步骤</a:t>
            </a:r>
            <a:r>
              <a:rPr lang="en-US" altLang="zh-CN" sz="1600" dirty="0">
                <a:latin typeface="Arial" panose="020B0604020202020204" pitchFamily="34" charset="0"/>
                <a:ea typeface="微软雅黑" panose="020B0503020204020204" pitchFamily="34" charset="-122"/>
              </a:rPr>
              <a:t>2</a:t>
            </a:r>
            <a:r>
              <a:rPr lang="zh-CN" altLang="en-US" sz="1600" dirty="0">
                <a:latin typeface="Arial" panose="020B0604020202020204" pitchFamily="34" charset="0"/>
                <a:ea typeface="微软雅黑" panose="020B0503020204020204" pitchFamily="34" charset="-122"/>
              </a:rPr>
              <a:t>）； 第二次切割发生在</a:t>
            </a:r>
            <a:r>
              <a:rPr lang="en-US" altLang="zh-CN" sz="1600" dirty="0">
                <a:latin typeface="Arial" panose="020B0604020202020204" pitchFamily="34" charset="0"/>
                <a:ea typeface="微软雅黑" panose="020B0503020204020204" pitchFamily="34" charset="-122"/>
              </a:rPr>
              <a:t>Notch </a:t>
            </a:r>
            <a:r>
              <a:rPr lang="zh-CN" altLang="en-US" sz="1600" dirty="0">
                <a:latin typeface="Arial" panose="020B0604020202020204" pitchFamily="34" charset="0"/>
                <a:ea typeface="微软雅黑" panose="020B0503020204020204" pitchFamily="34" charset="-122"/>
              </a:rPr>
              <a:t>蛋白疏水的跨膜区，由跨膜复合物</a:t>
            </a:r>
            <a:r>
              <a:rPr lang="en-US" altLang="zh-CN" sz="1600" dirty="0">
                <a:latin typeface="Arial" panose="020B0604020202020204" pitchFamily="34" charset="0"/>
                <a:ea typeface="微软雅黑" panose="020B0503020204020204" pitchFamily="34" charset="-122"/>
              </a:rPr>
              <a:t>γ- </a:t>
            </a:r>
            <a:r>
              <a:rPr lang="zh-CN" altLang="en-US" sz="1600" dirty="0">
                <a:latin typeface="Arial" panose="020B0604020202020204" pitchFamily="34" charset="0"/>
                <a:ea typeface="微软雅黑" panose="020B0503020204020204" pitchFamily="34" charset="-122"/>
              </a:rPr>
              <a:t>分泌酶负责催化完成，切割后释放</a:t>
            </a:r>
            <a:r>
              <a:rPr lang="en-US" altLang="zh-CN" sz="1600" dirty="0">
                <a:latin typeface="Arial" panose="020B0604020202020204" pitchFamily="34" charset="0"/>
                <a:ea typeface="微软雅黑" panose="020B0503020204020204" pitchFamily="34" charset="-122"/>
              </a:rPr>
              <a:t>Notch </a:t>
            </a:r>
            <a:r>
              <a:rPr lang="zh-CN" altLang="en-US" sz="1600" dirty="0">
                <a:latin typeface="Arial" panose="020B0604020202020204" pitchFamily="34" charset="0"/>
                <a:ea typeface="微软雅黑" panose="020B0503020204020204" pitchFamily="34" charset="-122"/>
              </a:rPr>
              <a:t>蛋白的胞质片段（活性形式）（步骤</a:t>
            </a:r>
            <a:r>
              <a:rPr lang="en-US" altLang="zh-CN" sz="1600" dirty="0">
                <a:latin typeface="Arial" panose="020B0604020202020204" pitchFamily="34" charset="0"/>
                <a:ea typeface="微软雅黑" panose="020B0503020204020204" pitchFamily="34" charset="-122"/>
              </a:rPr>
              <a:t>3</a:t>
            </a:r>
            <a:r>
              <a:rPr lang="zh-CN" altLang="en-US" sz="1600" dirty="0">
                <a:latin typeface="Arial" panose="020B0604020202020204" pitchFamily="34" charset="0"/>
                <a:ea typeface="微软雅黑" panose="020B0503020204020204" pitchFamily="34" charset="-122"/>
              </a:rPr>
              <a:t>），转位到核内与其它转录因子协同作用，调节靶基因的表达，从而影响发育过程中细胞命运的决定（步骤</a:t>
            </a:r>
            <a:r>
              <a:rPr lang="en-US" altLang="zh-CN" sz="1600" dirty="0">
                <a:latin typeface="Arial" panose="020B0604020202020204" pitchFamily="34" charset="0"/>
                <a:ea typeface="微软雅黑" panose="020B0503020204020204" pitchFamily="34" charset="-122"/>
              </a:rPr>
              <a:t>4</a:t>
            </a:r>
            <a:r>
              <a:rPr lang="zh-CN" altLang="en-US" sz="1600" dirty="0">
                <a:latin typeface="Arial" panose="020B0604020202020204" pitchFamily="34" charset="0"/>
                <a:ea typeface="微软雅黑" panose="020B0503020204020204" pitchFamily="34" charset="-122"/>
              </a:rPr>
              <a:t>）</a:t>
            </a:r>
          </a:p>
        </p:txBody>
      </p:sp>
    </p:spTree>
    <p:extLst>
      <p:ext uri="{BB962C8B-B14F-4D97-AF65-F5344CB8AC3E}">
        <p14:creationId xmlns:p14="http://schemas.microsoft.com/office/powerpoint/2010/main" val="2018816736"/>
      </p:ext>
    </p:extLst>
  </p:cSld>
  <p:clrMapOvr>
    <a:masterClrMapping/>
  </p:clrMapOvr>
  <p:transition spd="slow">
    <p:wipe dir="r"/>
  </p:transition>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1" y="1801284"/>
            <a:ext cx="4305300" cy="1583267"/>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9459" name="文本框 2"/>
          <p:cNvSpPr txBox="1">
            <a:spLocks noChangeArrowheads="1"/>
          </p:cNvSpPr>
          <p:nvPr/>
        </p:nvSpPr>
        <p:spPr bwMode="auto">
          <a:xfrm>
            <a:off x="1803401" y="2218267"/>
            <a:ext cx="172354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第四节</a:t>
            </a:r>
          </a:p>
        </p:txBody>
      </p:sp>
      <p:sp>
        <p:nvSpPr>
          <p:cNvPr id="5" name="TextBox 23"/>
          <p:cNvSpPr txBox="1"/>
          <p:nvPr/>
        </p:nvSpPr>
        <p:spPr>
          <a:xfrm>
            <a:off x="5121256" y="2736084"/>
            <a:ext cx="5859296"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细胞对信号的应答反应具有发散性或收敛性特征</a:t>
            </a:r>
            <a:endParaRPr kumimoji="0" lang="zh-CN" altLang="en-US"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6" name="TextBox 24"/>
          <p:cNvSpPr txBox="1"/>
          <p:nvPr/>
        </p:nvSpPr>
        <p:spPr>
          <a:xfrm>
            <a:off x="5121256" y="3515137"/>
            <a:ext cx="3294492"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蛋白激酶的网络整合信息</a:t>
            </a:r>
            <a:endParaRPr kumimoji="0" lang="zh-CN" altLang="en-US"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7" name="TextBox 25"/>
          <p:cNvSpPr txBox="1"/>
          <p:nvPr/>
        </p:nvSpPr>
        <p:spPr>
          <a:xfrm>
            <a:off x="5121256" y="4294190"/>
            <a:ext cx="4063933"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a:solidFill>
                  <a:prstClr val="black"/>
                </a:solidFill>
                <a:latin typeface="微软雅黑" pitchFamily="34" charset="-122"/>
                <a:ea typeface="微软雅黑" pitchFamily="34" charset="-122"/>
              </a:rPr>
              <a:t>信号的控制：受体的脱敏与下调</a:t>
            </a:r>
            <a:endParaRPr kumimoji="0" lang="zh-CN" altLang="en-US"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9" name="文本框 8"/>
          <p:cNvSpPr txBox="1"/>
          <p:nvPr/>
        </p:nvSpPr>
        <p:spPr bwMode="auto">
          <a:xfrm>
            <a:off x="5121256" y="1575185"/>
            <a:ext cx="5122333" cy="584775"/>
          </a:xfrm>
          <a:prstGeom prst="rect">
            <a:avLst/>
          </a:prstGeom>
          <a:noFill/>
        </p:spPr>
        <p:txBody>
          <a:bodyPr lIns="91440" tIns="45720" rIns="91440" bIns="45720">
            <a:spAutoFit/>
          </a:bodyPr>
          <a:lstStyle/>
          <a:p>
            <a:pPr lvl="0">
              <a:defRPr/>
            </a:pPr>
            <a:r>
              <a:rPr lang="zh-CN" altLang="en-US" sz="3200" b="1" dirty="0">
                <a:solidFill>
                  <a:srgbClr val="003366"/>
                </a:solidFill>
                <a:latin typeface="微软雅黑" panose="020B0503020204020204" pitchFamily="34" charset="-122"/>
                <a:ea typeface="微软雅黑" panose="020B0503020204020204" pitchFamily="34" charset="-122"/>
              </a:rPr>
              <a:t>细胞信号转导的整合与控制</a:t>
            </a:r>
            <a:endParaRPr kumimoji="0" lang="zh-CN" altLang="en-US" sz="3200" b="1" i="0" u="none" strike="noStrike" kern="1200" cap="none" spc="0" normalizeH="0" baseline="0" noProof="0" dirty="0">
              <a:ln>
                <a:noFill/>
              </a:ln>
              <a:solidFill>
                <a:srgbClr val="003366"/>
              </a:solidFill>
              <a:effectLst/>
              <a:uLnTx/>
              <a:uFillTx/>
              <a:latin typeface="微软雅黑" panose="020B0503020204020204" pitchFamily="34" charset="-122"/>
              <a:ea typeface="微软雅黑" panose="020B0503020204020204" pitchFamily="34" charset="-122"/>
              <a:cs typeface="+mn-cs"/>
            </a:endParaRPr>
          </a:p>
        </p:txBody>
      </p:sp>
      <p:sp>
        <p:nvSpPr>
          <p:cNvPr id="11" name="矩形 10"/>
          <p:cNvSpPr/>
          <p:nvPr/>
        </p:nvSpPr>
        <p:spPr>
          <a:xfrm>
            <a:off x="4402667" y="1801284"/>
            <a:ext cx="408517" cy="158326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5758254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nodeType="afterGroup">
                            <p:stCondLst>
                              <p:cond delay="700"/>
                            </p:stCondLst>
                            <p:childTnLst>
                              <p:par>
                                <p:cTn id="13" presetID="2" presetClass="entr" presetSubtype="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12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7" grpId="0"/>
      <p:bldP spid="9" grpId="0"/>
      <p:bldP spid="1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标题 1">
            <a:extLst>
              <a:ext uri="{FF2B5EF4-FFF2-40B4-BE49-F238E27FC236}">
                <a16:creationId xmlns:a16="http://schemas.microsoft.com/office/drawing/2014/main" id="{BEB48C25-8CD5-4BC4-A7C2-F0876BBBBE0A}"/>
              </a:ext>
            </a:extLst>
          </p:cNvPr>
          <p:cNvSpPr>
            <a:spLocks noGrp="1"/>
          </p:cNvSpPr>
          <p:nvPr>
            <p:ph type="title"/>
          </p:nvPr>
        </p:nvSpPr>
        <p:spPr/>
        <p:txBody>
          <a:bodyPr/>
          <a:lstStyle/>
          <a:p>
            <a:r>
              <a:rPr lang="zh-CN" altLang="en-US" dirty="0"/>
              <a:t>细胞信号转导的整合与控制</a:t>
            </a:r>
          </a:p>
        </p:txBody>
      </p:sp>
      <p:sp>
        <p:nvSpPr>
          <p:cNvPr id="123907" name="Picture 2">
            <a:extLst>
              <a:ext uri="{FF2B5EF4-FFF2-40B4-BE49-F238E27FC236}">
                <a16:creationId xmlns:a16="http://schemas.microsoft.com/office/drawing/2014/main" id="{3F14E1B3-7B08-485E-83FF-2CF2F72F64C1}"/>
              </a:ext>
            </a:extLst>
          </p:cNvPr>
          <p:cNvSpPr>
            <a:spLocks noChangeAspect="1" noChangeArrowheads="1"/>
          </p:cNvSpPr>
          <p:nvPr/>
        </p:nvSpPr>
        <p:spPr bwMode="auto">
          <a:xfrm>
            <a:off x="2029774" y="1094831"/>
            <a:ext cx="8132455" cy="5376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FontTx/>
              <a:buNone/>
            </a:pPr>
            <a:endParaRPr lang="zh-CN" altLang="en-US" sz="1792">
              <a:latin typeface="Calibri" panose="020F0502020204030204" pitchFamily="34" charset="0"/>
              <a:ea typeface="宋体" panose="02010600030101010101" pitchFamily="2" charset="-122"/>
            </a:endParaRPr>
          </a:p>
        </p:txBody>
      </p:sp>
      <p:grpSp>
        <p:nvGrpSpPr>
          <p:cNvPr id="3" name="组合 2">
            <a:extLst>
              <a:ext uri="{FF2B5EF4-FFF2-40B4-BE49-F238E27FC236}">
                <a16:creationId xmlns:a16="http://schemas.microsoft.com/office/drawing/2014/main" id="{FE03FA0F-63C4-4AD2-86A6-6A40A2879800}"/>
              </a:ext>
            </a:extLst>
          </p:cNvPr>
          <p:cNvGrpSpPr>
            <a:grpSpLocks/>
          </p:cNvGrpSpPr>
          <p:nvPr/>
        </p:nvGrpSpPr>
        <p:grpSpPr bwMode="auto">
          <a:xfrm>
            <a:off x="2886226" y="1278471"/>
            <a:ext cx="6419548" cy="5376333"/>
            <a:chOff x="457205" y="1115864"/>
            <a:chExt cx="7176836" cy="4994691"/>
          </a:xfrm>
        </p:grpSpPr>
        <p:pic>
          <p:nvPicPr>
            <p:cNvPr id="123909" name="图片 3">
              <a:extLst>
                <a:ext uri="{FF2B5EF4-FFF2-40B4-BE49-F238E27FC236}">
                  <a16:creationId xmlns:a16="http://schemas.microsoft.com/office/drawing/2014/main" id="{417B6C34-5C4C-48FB-BEA2-A78B770E6B77}"/>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7205" y="1115864"/>
              <a:ext cx="7176836" cy="4994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6E62C44C-93E4-4688-849E-DBFB693E691A}"/>
                </a:ext>
              </a:extLst>
            </p:cNvPr>
            <p:cNvSpPr/>
            <p:nvPr/>
          </p:nvSpPr>
          <p:spPr>
            <a:xfrm>
              <a:off x="636723" y="1196389"/>
              <a:ext cx="362221" cy="234112"/>
            </a:xfrm>
            <a:prstGeom prst="rect">
              <a:avLst/>
            </a:prstGeom>
            <a:solidFill>
              <a:srgbClr val="FCD87A"/>
            </a:solidFill>
            <a:ln>
              <a:solidFill>
                <a:srgbClr val="FCD87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92"/>
            </a:p>
          </p:txBody>
        </p:sp>
      </p:grpSp>
    </p:spTree>
    <p:extLst>
      <p:ext uri="{BB962C8B-B14F-4D97-AF65-F5344CB8AC3E}">
        <p14:creationId xmlns:p14="http://schemas.microsoft.com/office/powerpoint/2010/main" val="2134136905"/>
      </p:ext>
    </p:extLst>
  </p:cSld>
  <p:clrMapOvr>
    <a:masterClrMapping/>
  </p:clrMapOvr>
  <p:transition spd="slow">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5519C9-2239-4C9F-AEB7-F9472B6BBCF0}"/>
              </a:ext>
            </a:extLst>
          </p:cNvPr>
          <p:cNvSpPr>
            <a:spLocks noGrp="1"/>
          </p:cNvSpPr>
          <p:nvPr>
            <p:ph type="title"/>
          </p:nvPr>
        </p:nvSpPr>
        <p:spPr/>
        <p:txBody>
          <a:bodyPr>
            <a:normAutofit fontScale="90000"/>
          </a:bodyPr>
          <a:lstStyle/>
          <a:p>
            <a:r>
              <a:rPr lang="zh-CN" altLang="en-US" dirty="0"/>
              <a:t>一、细胞对信号的应答反应具有发散性（</a:t>
            </a:r>
            <a:r>
              <a:rPr lang="en-US" altLang="zh-CN" dirty="0"/>
              <a:t>divergence</a:t>
            </a:r>
            <a:r>
              <a:rPr lang="zh-CN" altLang="en-US" dirty="0"/>
              <a:t>）或收敛性（</a:t>
            </a:r>
            <a:r>
              <a:rPr lang="en-US" altLang="zh-CN" dirty="0"/>
              <a:t>convergence</a:t>
            </a:r>
            <a:r>
              <a:rPr lang="zh-CN" altLang="en-US" dirty="0"/>
              <a:t>）特征</a:t>
            </a:r>
          </a:p>
        </p:txBody>
      </p:sp>
      <p:sp>
        <p:nvSpPr>
          <p:cNvPr id="5" name="内容占位符 4">
            <a:extLst>
              <a:ext uri="{FF2B5EF4-FFF2-40B4-BE49-F238E27FC236}">
                <a16:creationId xmlns:a16="http://schemas.microsoft.com/office/drawing/2014/main" id="{64CA3D17-3E79-4F40-8876-CF4942159FD9}"/>
              </a:ext>
            </a:extLst>
          </p:cNvPr>
          <p:cNvSpPr>
            <a:spLocks noGrp="1"/>
          </p:cNvSpPr>
          <p:nvPr>
            <p:ph idx="1"/>
          </p:nvPr>
        </p:nvSpPr>
        <p:spPr>
          <a:xfrm>
            <a:off x="824366" y="1126212"/>
            <a:ext cx="11062834" cy="5435604"/>
          </a:xfrm>
        </p:spPr>
        <p:txBody>
          <a:bodyPr>
            <a:normAutofit/>
          </a:bodyPr>
          <a:lstStyle/>
          <a:p>
            <a:pPr>
              <a:spcAft>
                <a:spcPts val="600"/>
              </a:spcAft>
            </a:pPr>
            <a:r>
              <a:rPr lang="zh-CN" altLang="en-US" sz="2000" dirty="0"/>
              <a:t>细胞外信号的强度或持续时间的不同控制反应的性质</a:t>
            </a:r>
            <a:endParaRPr lang="en-US" altLang="zh-CN" sz="2000" dirty="0"/>
          </a:p>
          <a:p>
            <a:pPr>
              <a:spcAft>
                <a:spcPts val="600"/>
              </a:spcAft>
            </a:pPr>
            <a:r>
              <a:rPr lang="zh-CN" altLang="en-US" sz="2000" dirty="0"/>
              <a:t>不同细胞中的同样受体，但因不同的胞内信号蛋白，可引发不同的下游通路</a:t>
            </a:r>
            <a:endParaRPr lang="en-US" altLang="zh-CN" sz="2000" dirty="0"/>
          </a:p>
          <a:p>
            <a:pPr>
              <a:spcAft>
                <a:spcPts val="600"/>
              </a:spcAft>
            </a:pPr>
            <a:r>
              <a:rPr lang="zh-CN" altLang="en-US" sz="2000" dirty="0"/>
              <a:t>细胞通过整合不同通路的输入信号，调节细胞对信号的反应</a:t>
            </a:r>
            <a:r>
              <a:rPr lang="zh-CN" altLang="en-US" sz="2000" b="1" dirty="0">
                <a:solidFill>
                  <a:srgbClr val="0033CC"/>
                </a:solidFill>
              </a:rPr>
              <a:t>（收敛或发散）</a:t>
            </a:r>
          </a:p>
        </p:txBody>
      </p:sp>
      <p:pic>
        <p:nvPicPr>
          <p:cNvPr id="3" name="图片 2" descr="11-38">
            <a:extLst>
              <a:ext uri="{FF2B5EF4-FFF2-40B4-BE49-F238E27FC236}">
                <a16:creationId xmlns:a16="http://schemas.microsoft.com/office/drawing/2014/main" id="{5E21B09B-4F37-4472-AB57-1CB95E21CAE1}"/>
              </a:ext>
            </a:extLst>
          </p:cNvPr>
          <p:cNvPicPr>
            <a:picLocks noGrp="1" noChangeAspect="1"/>
          </p:cNvPicPr>
          <p:nvPr isPhoto="1"/>
        </p:nvPicPr>
        <p:blipFill>
          <a:blip r:embed="rId3" cstate="screen">
            <a:lum/>
            <a:extLst>
              <a:ext uri="{28A0092B-C50C-407E-A947-70E740481C1C}">
                <a14:useLocalDpi xmlns:a14="http://schemas.microsoft.com/office/drawing/2010/main"/>
              </a:ext>
            </a:extLst>
          </a:blip>
          <a:stretch>
            <a:fillRect/>
          </a:stretch>
        </p:blipFill>
        <p:spPr>
          <a:xfrm>
            <a:off x="7016194" y="2869015"/>
            <a:ext cx="3597921" cy="3600000"/>
          </a:xfrm>
          <a:prstGeom prst="rect">
            <a:avLst/>
          </a:prstGeom>
        </p:spPr>
      </p:pic>
      <p:sp>
        <p:nvSpPr>
          <p:cNvPr id="4" name="矩形 3">
            <a:extLst>
              <a:ext uri="{FF2B5EF4-FFF2-40B4-BE49-F238E27FC236}">
                <a16:creationId xmlns:a16="http://schemas.microsoft.com/office/drawing/2014/main" id="{D9F46BEC-0258-4F75-A575-A8F5A08BDF96}"/>
              </a:ext>
            </a:extLst>
          </p:cNvPr>
          <p:cNvSpPr/>
          <p:nvPr/>
        </p:nvSpPr>
        <p:spPr>
          <a:xfrm>
            <a:off x="6851665" y="6457454"/>
            <a:ext cx="3926977" cy="371577"/>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11-39 </a:t>
            </a:r>
            <a:r>
              <a:rPr lang="zh-CN" altLang="en-US" sz="1600" b="1" dirty="0">
                <a:solidFill>
                  <a:srgbClr val="0033CC"/>
                </a:solidFill>
                <a:latin typeface="Arial" panose="020B0604020202020204" pitchFamily="34" charset="0"/>
                <a:ea typeface="微软雅黑" panose="020B0503020204020204" pitchFamily="34" charset="-122"/>
              </a:rPr>
              <a:t>细胞应答信号反应的收敛性特征</a:t>
            </a:r>
            <a:endParaRPr lang="zh-CN" altLang="en-US" sz="1400" dirty="0">
              <a:latin typeface="Arial" panose="020B0604020202020204" pitchFamily="34" charset="0"/>
              <a:ea typeface="微软雅黑" panose="020B0503020204020204" pitchFamily="34" charset="-122"/>
            </a:endParaRPr>
          </a:p>
        </p:txBody>
      </p:sp>
      <p:pic>
        <p:nvPicPr>
          <p:cNvPr id="6" name="图片 5" descr="11-31">
            <a:extLst>
              <a:ext uri="{FF2B5EF4-FFF2-40B4-BE49-F238E27FC236}">
                <a16:creationId xmlns:a16="http://schemas.microsoft.com/office/drawing/2014/main" id="{9BC16B8B-3BE3-4304-A79A-178917B0F2CE}"/>
              </a:ext>
            </a:extLst>
          </p:cNvPr>
          <p:cNvPicPr>
            <a:picLocks noGrp="1" noChangeAspect="1"/>
          </p:cNvPicPr>
          <p:nvPr isPhoto="1"/>
        </p:nvPicPr>
        <p:blipFill>
          <a:blip r:embed="rId4" cstate="screen">
            <a:lum/>
            <a:extLst>
              <a:ext uri="{28A0092B-C50C-407E-A947-70E740481C1C}">
                <a14:useLocalDpi xmlns:a14="http://schemas.microsoft.com/office/drawing/2010/main"/>
              </a:ext>
            </a:extLst>
          </a:blip>
          <a:stretch>
            <a:fillRect/>
          </a:stretch>
        </p:blipFill>
        <p:spPr>
          <a:xfrm>
            <a:off x="1744558" y="2869015"/>
            <a:ext cx="3431250" cy="3600000"/>
          </a:xfrm>
          <a:prstGeom prst="rect">
            <a:avLst/>
          </a:prstGeom>
        </p:spPr>
      </p:pic>
      <p:sp>
        <p:nvSpPr>
          <p:cNvPr id="7" name="矩形 6">
            <a:extLst>
              <a:ext uri="{FF2B5EF4-FFF2-40B4-BE49-F238E27FC236}">
                <a16:creationId xmlns:a16="http://schemas.microsoft.com/office/drawing/2014/main" id="{DA112003-F7A9-4720-AF18-444F85A95EBE}"/>
              </a:ext>
            </a:extLst>
          </p:cNvPr>
          <p:cNvSpPr/>
          <p:nvPr/>
        </p:nvSpPr>
        <p:spPr>
          <a:xfrm>
            <a:off x="564583" y="6503948"/>
            <a:ext cx="5791200" cy="338554"/>
          </a:xfrm>
          <a:prstGeom prst="rect">
            <a:avLst/>
          </a:prstGeom>
        </p:spPr>
        <p:txBody>
          <a:bodyPr wrap="square">
            <a:spAutoFit/>
          </a:bodyPr>
          <a:lstStyle/>
          <a:p>
            <a:pPr algn="ct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11-32 </a:t>
            </a:r>
            <a:r>
              <a:rPr lang="zh-CN" altLang="en-US" sz="1600" b="1" dirty="0">
                <a:solidFill>
                  <a:srgbClr val="0033CC"/>
                </a:solidFill>
                <a:latin typeface="Arial" panose="020B0604020202020204" pitchFamily="34" charset="0"/>
                <a:ea typeface="微软雅黑" panose="020B0503020204020204" pitchFamily="34" charset="-122"/>
              </a:rPr>
              <a:t>促红细胞生成素（</a:t>
            </a:r>
            <a:r>
              <a:rPr lang="en-US" altLang="zh-CN" sz="1600" b="1" dirty="0" err="1">
                <a:solidFill>
                  <a:srgbClr val="0033CC"/>
                </a:solidFill>
                <a:latin typeface="Arial" panose="020B0604020202020204" pitchFamily="34" charset="0"/>
                <a:ea typeface="微软雅黑" panose="020B0503020204020204" pitchFamily="34" charset="-122"/>
              </a:rPr>
              <a:t>Epo</a:t>
            </a:r>
            <a:r>
              <a:rPr lang="zh-CN" altLang="en-US" sz="1600" b="1" dirty="0">
                <a:solidFill>
                  <a:srgbClr val="0033CC"/>
                </a:solidFill>
                <a:latin typeface="Arial" panose="020B0604020202020204" pitchFamily="34" charset="0"/>
                <a:ea typeface="微软雅黑" panose="020B0503020204020204" pitchFamily="34" charset="-122"/>
              </a:rPr>
              <a:t>）及其受体所介导的信号发散</a:t>
            </a:r>
          </a:p>
        </p:txBody>
      </p:sp>
    </p:spTree>
    <p:extLst>
      <p:ext uri="{BB962C8B-B14F-4D97-AF65-F5344CB8AC3E}">
        <p14:creationId xmlns:p14="http://schemas.microsoft.com/office/powerpoint/2010/main" val="3697612130"/>
      </p:ext>
    </p:extLst>
  </p:cSld>
  <p:clrMapOvr>
    <a:masterClrMapping/>
  </p:clrMapOvr>
  <p:transition spd="slow">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8C413B-75C6-49D0-B4C9-AE313B43E2FF}"/>
              </a:ext>
            </a:extLst>
          </p:cNvPr>
          <p:cNvSpPr>
            <a:spLocks noGrp="1"/>
          </p:cNvSpPr>
          <p:nvPr>
            <p:ph type="title"/>
          </p:nvPr>
        </p:nvSpPr>
        <p:spPr/>
        <p:txBody>
          <a:bodyPr/>
          <a:lstStyle/>
          <a:p>
            <a:r>
              <a:rPr lang="zh-CN" altLang="en-US" dirty="0"/>
              <a:t>二、蛋白激酶的网络整合信息</a:t>
            </a:r>
          </a:p>
        </p:txBody>
      </p:sp>
      <p:sp>
        <p:nvSpPr>
          <p:cNvPr id="5" name="内容占位符 4">
            <a:extLst>
              <a:ext uri="{FF2B5EF4-FFF2-40B4-BE49-F238E27FC236}">
                <a16:creationId xmlns:a16="http://schemas.microsoft.com/office/drawing/2014/main" id="{919DBC75-0471-4257-950C-94484FEFEC3E}"/>
              </a:ext>
            </a:extLst>
          </p:cNvPr>
          <p:cNvSpPr>
            <a:spLocks noGrp="1"/>
          </p:cNvSpPr>
          <p:nvPr>
            <p:ph idx="1"/>
          </p:nvPr>
        </p:nvSpPr>
        <p:spPr>
          <a:xfrm>
            <a:off x="824366" y="1048722"/>
            <a:ext cx="11062834" cy="5435604"/>
          </a:xfrm>
        </p:spPr>
        <p:txBody>
          <a:bodyPr>
            <a:normAutofit/>
          </a:bodyPr>
          <a:lstStyle/>
          <a:p>
            <a:pPr>
              <a:spcAft>
                <a:spcPts val="600"/>
              </a:spcAft>
            </a:pPr>
            <a:r>
              <a:rPr lang="zh-CN" altLang="en-US" sz="2000" dirty="0"/>
              <a:t>细胞信号转导最重要特征之一是构成复杂的信号网络系统（</a:t>
            </a:r>
            <a:r>
              <a:rPr lang="en-US" altLang="zh-CN" sz="2000" dirty="0"/>
              <a:t>signal network system</a:t>
            </a:r>
            <a:r>
              <a:rPr lang="zh-CN" altLang="en-US" sz="2000" dirty="0"/>
              <a:t>）</a:t>
            </a:r>
            <a:endParaRPr lang="en-US" altLang="zh-CN" sz="2000" dirty="0"/>
          </a:p>
          <a:p>
            <a:pPr>
              <a:spcAft>
                <a:spcPts val="600"/>
              </a:spcAft>
            </a:pPr>
            <a:r>
              <a:rPr lang="zh-CN" altLang="en-US" sz="2000" b="1" dirty="0">
                <a:solidFill>
                  <a:srgbClr val="0033CC"/>
                </a:solidFill>
              </a:rPr>
              <a:t>“交叉对话”（</a:t>
            </a:r>
            <a:r>
              <a:rPr lang="en-US" altLang="zh-CN" sz="2000" b="1" dirty="0">
                <a:solidFill>
                  <a:srgbClr val="0033CC"/>
                </a:solidFill>
              </a:rPr>
              <a:t>cross talk</a:t>
            </a:r>
            <a:r>
              <a:rPr lang="zh-CN" altLang="en-US" sz="2000" b="1" dirty="0">
                <a:solidFill>
                  <a:srgbClr val="0033CC"/>
                </a:solidFill>
              </a:rPr>
              <a:t>）</a:t>
            </a:r>
            <a:r>
              <a:rPr lang="zh-CN" altLang="en-US" sz="2000" dirty="0"/>
              <a:t>：信号网络系统中各种信号通路之间的交互关系</a:t>
            </a:r>
            <a:endParaRPr lang="en-US" altLang="zh-CN" sz="2000" dirty="0"/>
          </a:p>
          <a:p>
            <a:pPr>
              <a:spcAft>
                <a:spcPts val="600"/>
              </a:spcAft>
            </a:pPr>
            <a:r>
              <a:rPr lang="zh-CN" altLang="en-US" sz="2000" dirty="0"/>
              <a:t>蛋白激酶的网络整合信息是不同信号通路之间实现“交叉对话”的一种重要方式</a:t>
            </a:r>
          </a:p>
        </p:txBody>
      </p:sp>
      <p:pic>
        <p:nvPicPr>
          <p:cNvPr id="3" name="图片 2" descr="11-39">
            <a:extLst>
              <a:ext uri="{FF2B5EF4-FFF2-40B4-BE49-F238E27FC236}">
                <a16:creationId xmlns:a16="http://schemas.microsoft.com/office/drawing/2014/main" id="{9A6FA30B-2F9F-4449-830F-1E3A043F477E}"/>
              </a:ext>
            </a:extLst>
          </p:cNvPr>
          <p:cNvPicPr>
            <a:picLocks noGrp="1" noChangeAspect="1"/>
          </p:cNvPicPr>
          <p:nvPr isPhoto="1"/>
        </p:nvPicPr>
        <p:blipFill>
          <a:blip r:embed="rId3" cstate="screen">
            <a:lum/>
            <a:extLst>
              <a:ext uri="{28A0092B-C50C-407E-A947-70E740481C1C}">
                <a14:useLocalDpi xmlns:a14="http://schemas.microsoft.com/office/drawing/2010/main"/>
              </a:ext>
            </a:extLst>
          </a:blip>
          <a:stretch>
            <a:fillRect/>
          </a:stretch>
        </p:blipFill>
        <p:spPr>
          <a:xfrm>
            <a:off x="451842" y="2744612"/>
            <a:ext cx="5384376" cy="3600000"/>
          </a:xfrm>
          <a:prstGeom prst="rect">
            <a:avLst/>
          </a:prstGeom>
        </p:spPr>
      </p:pic>
      <p:sp>
        <p:nvSpPr>
          <p:cNvPr id="4" name="矩形 3">
            <a:extLst>
              <a:ext uri="{FF2B5EF4-FFF2-40B4-BE49-F238E27FC236}">
                <a16:creationId xmlns:a16="http://schemas.microsoft.com/office/drawing/2014/main" id="{C7CD2283-4B73-4045-90EC-5987E5EA35A1}"/>
              </a:ext>
            </a:extLst>
          </p:cNvPr>
          <p:cNvSpPr/>
          <p:nvPr/>
        </p:nvSpPr>
        <p:spPr>
          <a:xfrm>
            <a:off x="-356382" y="6494812"/>
            <a:ext cx="7418363" cy="338554"/>
          </a:xfrm>
          <a:prstGeom prst="rect">
            <a:avLst/>
          </a:prstGeom>
        </p:spPr>
        <p:txBody>
          <a:bodyPr wrap="square">
            <a:spAutoFit/>
          </a:bodyPr>
          <a:lstStyle/>
          <a:p>
            <a:pPr algn="ct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11-40 </a:t>
            </a:r>
            <a:r>
              <a:rPr lang="zh-CN" altLang="en-US" sz="1600" b="1" dirty="0">
                <a:solidFill>
                  <a:srgbClr val="0033CC"/>
                </a:solidFill>
                <a:latin typeface="Arial" panose="020B0604020202020204" pitchFamily="34" charset="0"/>
                <a:ea typeface="微软雅黑" panose="020B0503020204020204" pitchFamily="34" charset="-122"/>
              </a:rPr>
              <a:t>由两类受体介导的细胞内平行的信号通路与它们之间的网络关系</a:t>
            </a:r>
          </a:p>
        </p:txBody>
      </p:sp>
      <p:pic>
        <p:nvPicPr>
          <p:cNvPr id="6" name="图片 3">
            <a:extLst>
              <a:ext uri="{FF2B5EF4-FFF2-40B4-BE49-F238E27FC236}">
                <a16:creationId xmlns:a16="http://schemas.microsoft.com/office/drawing/2014/main" id="{F93C09BF-E606-428D-B6A5-338758302B2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355783" y="2744612"/>
            <a:ext cx="5538461"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D7E9B7DB-ACED-4685-BE9F-A8C82DB22F11}"/>
              </a:ext>
            </a:extLst>
          </p:cNvPr>
          <p:cNvSpPr/>
          <p:nvPr/>
        </p:nvSpPr>
        <p:spPr>
          <a:xfrm>
            <a:off x="7863289" y="6484326"/>
            <a:ext cx="2523448" cy="338554"/>
          </a:xfrm>
          <a:prstGeom prst="rect">
            <a:avLst/>
          </a:prstGeom>
        </p:spPr>
        <p:txBody>
          <a:bodyPr wrap="square">
            <a:spAutoFit/>
          </a:bodyPr>
          <a:lstStyle/>
          <a:p>
            <a:pPr algn="ctr"/>
            <a:r>
              <a:rPr lang="en-US" altLang="zh-CN" sz="1600" b="1" dirty="0">
                <a:solidFill>
                  <a:srgbClr val="0033CC"/>
                </a:solidFill>
                <a:latin typeface="Arial" panose="020B0604020202020204" pitchFamily="34" charset="0"/>
                <a:ea typeface="微软雅黑" panose="020B0503020204020204" pitchFamily="34" charset="-122"/>
              </a:rPr>
              <a:t>Fig. Signaling Crosstalk</a:t>
            </a:r>
            <a:endParaRPr lang="zh-CN" altLang="en-US" sz="1600" b="1" dirty="0">
              <a:solidFill>
                <a:srgbClr val="0033CC"/>
              </a:solidFill>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738779547"/>
      </p:ext>
    </p:extLst>
  </p:cSld>
  <p:clrMapOvr>
    <a:masterClrMapping/>
  </p:clrMapOvr>
  <p:transition spd="slow">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A7B3BD-BB6F-407B-8F28-4651FDC108E3}"/>
              </a:ext>
            </a:extLst>
          </p:cNvPr>
          <p:cNvSpPr>
            <a:spLocks noGrp="1"/>
          </p:cNvSpPr>
          <p:nvPr>
            <p:ph type="title"/>
          </p:nvPr>
        </p:nvSpPr>
        <p:spPr/>
        <p:txBody>
          <a:bodyPr/>
          <a:lstStyle/>
          <a:p>
            <a:r>
              <a:rPr lang="zh-CN" altLang="en-US" dirty="0"/>
              <a:t>三、信号的控制：受体的脱敏与下调</a:t>
            </a:r>
          </a:p>
        </p:txBody>
      </p:sp>
      <p:sp>
        <p:nvSpPr>
          <p:cNvPr id="5" name="内容占位符 4">
            <a:extLst>
              <a:ext uri="{FF2B5EF4-FFF2-40B4-BE49-F238E27FC236}">
                <a16:creationId xmlns:a16="http://schemas.microsoft.com/office/drawing/2014/main" id="{436FED7B-C263-439E-BADD-AD397CDA7EAB}"/>
              </a:ext>
            </a:extLst>
          </p:cNvPr>
          <p:cNvSpPr>
            <a:spLocks noGrp="1"/>
          </p:cNvSpPr>
          <p:nvPr>
            <p:ph idx="1"/>
          </p:nvPr>
        </p:nvSpPr>
        <p:spPr/>
        <p:txBody>
          <a:bodyPr>
            <a:normAutofit/>
          </a:bodyPr>
          <a:lstStyle/>
          <a:p>
            <a:pPr>
              <a:spcAft>
                <a:spcPts val="600"/>
              </a:spcAft>
            </a:pPr>
            <a:r>
              <a:rPr lang="zh-CN" altLang="en-US" sz="2000" dirty="0"/>
              <a:t>靶细胞对信号分子的</a:t>
            </a:r>
            <a:r>
              <a:rPr lang="zh-CN" altLang="en-US" sz="2000" b="1" dirty="0">
                <a:solidFill>
                  <a:srgbClr val="0033CC"/>
                </a:solidFill>
              </a:rPr>
              <a:t>脱敏机制有</a:t>
            </a:r>
            <a:r>
              <a:rPr lang="en-US" altLang="zh-CN" sz="2000" b="1" dirty="0">
                <a:solidFill>
                  <a:srgbClr val="0033CC"/>
                </a:solidFill>
              </a:rPr>
              <a:t>5 </a:t>
            </a:r>
            <a:r>
              <a:rPr lang="zh-CN" altLang="en-US" sz="2000" b="1" dirty="0">
                <a:solidFill>
                  <a:srgbClr val="0033CC"/>
                </a:solidFill>
              </a:rPr>
              <a:t>种方式</a:t>
            </a:r>
            <a:r>
              <a:rPr lang="zh-CN" altLang="en-US" sz="2000" dirty="0"/>
              <a:t>：</a:t>
            </a:r>
            <a:endParaRPr lang="en-US" altLang="zh-CN" sz="2000" dirty="0"/>
          </a:p>
          <a:p>
            <a:pPr lvl="1">
              <a:spcAft>
                <a:spcPts val="600"/>
              </a:spcAft>
              <a:buFont typeface="Arial" panose="020B0604020202020204" pitchFamily="34" charset="0"/>
              <a:buChar char="−"/>
            </a:pPr>
            <a:r>
              <a:rPr lang="zh-CN" altLang="en-US" sz="1600" dirty="0"/>
              <a:t>受体没收（</a:t>
            </a:r>
            <a:r>
              <a:rPr lang="en-US" altLang="zh-CN" sz="1600" dirty="0"/>
              <a:t>receptor sequestration</a:t>
            </a:r>
            <a:r>
              <a:rPr lang="zh-CN" altLang="en-US" sz="1600" dirty="0"/>
              <a:t>）</a:t>
            </a:r>
          </a:p>
          <a:p>
            <a:pPr lvl="1">
              <a:spcAft>
                <a:spcPts val="600"/>
              </a:spcAft>
              <a:buFont typeface="Arial" panose="020B0604020202020204" pitchFamily="34" charset="0"/>
              <a:buChar char="−"/>
            </a:pPr>
            <a:r>
              <a:rPr lang="zh-CN" altLang="en-US" sz="1600" dirty="0"/>
              <a:t>受体下调（</a:t>
            </a:r>
            <a:r>
              <a:rPr lang="en-US" altLang="zh-CN" sz="1600" dirty="0"/>
              <a:t>receptor down-regulation</a:t>
            </a:r>
            <a:r>
              <a:rPr lang="zh-CN" altLang="en-US" sz="1600" dirty="0"/>
              <a:t>）</a:t>
            </a:r>
          </a:p>
          <a:p>
            <a:pPr lvl="1">
              <a:spcAft>
                <a:spcPts val="600"/>
              </a:spcAft>
              <a:buFont typeface="Arial" panose="020B0604020202020204" pitchFamily="34" charset="0"/>
              <a:buChar char="−"/>
            </a:pPr>
            <a:r>
              <a:rPr lang="zh-CN" altLang="en-US" sz="1600" dirty="0"/>
              <a:t>受体失活（</a:t>
            </a:r>
            <a:r>
              <a:rPr lang="en-US" altLang="zh-CN" sz="1600" dirty="0"/>
              <a:t>receptor inactivation</a:t>
            </a:r>
            <a:r>
              <a:rPr lang="zh-CN" altLang="en-US" sz="1600" dirty="0"/>
              <a:t>）</a:t>
            </a:r>
          </a:p>
          <a:p>
            <a:pPr lvl="1">
              <a:spcAft>
                <a:spcPts val="600"/>
              </a:spcAft>
              <a:buFont typeface="Arial" panose="020B0604020202020204" pitchFamily="34" charset="0"/>
              <a:buChar char="−"/>
            </a:pPr>
            <a:r>
              <a:rPr lang="zh-CN" altLang="en-US" sz="1600" dirty="0"/>
              <a:t>信号蛋白失活（</a:t>
            </a:r>
            <a:r>
              <a:rPr lang="en-US" altLang="zh-CN" sz="1600" dirty="0"/>
              <a:t>inactivation of signaling protein</a:t>
            </a:r>
            <a:r>
              <a:rPr lang="zh-CN" altLang="en-US" sz="1600" dirty="0"/>
              <a:t>）</a:t>
            </a:r>
          </a:p>
          <a:p>
            <a:pPr lvl="1">
              <a:spcAft>
                <a:spcPts val="600"/>
              </a:spcAft>
              <a:buFont typeface="Arial" panose="020B0604020202020204" pitchFamily="34" charset="0"/>
              <a:buChar char="−"/>
            </a:pPr>
            <a:r>
              <a:rPr lang="zh-CN" altLang="en-US" sz="1600" dirty="0"/>
              <a:t>抑制性蛋白产生（</a:t>
            </a:r>
            <a:r>
              <a:rPr lang="en-US" altLang="zh-CN" sz="1600" dirty="0"/>
              <a:t>production of inhibitory protein</a:t>
            </a:r>
            <a:r>
              <a:rPr lang="zh-CN" altLang="en-US" sz="1600" dirty="0"/>
              <a:t>）</a:t>
            </a:r>
          </a:p>
          <a:p>
            <a:pPr>
              <a:spcAft>
                <a:spcPts val="600"/>
              </a:spcAft>
            </a:pPr>
            <a:endParaRPr lang="zh-CN" altLang="en-US" sz="2000" dirty="0"/>
          </a:p>
        </p:txBody>
      </p:sp>
      <p:pic>
        <p:nvPicPr>
          <p:cNvPr id="3" name="图片 2" descr="11-40">
            <a:extLst>
              <a:ext uri="{FF2B5EF4-FFF2-40B4-BE49-F238E27FC236}">
                <a16:creationId xmlns:a16="http://schemas.microsoft.com/office/drawing/2014/main" id="{EE8C752A-87A3-4FFD-B34C-FAF4F4097685}"/>
              </a:ext>
            </a:extLst>
          </p:cNvPr>
          <p:cNvPicPr>
            <a:picLocks noGrp="1" noChangeAspect="1"/>
          </p:cNvPicPr>
          <p:nvPr isPhoto="1"/>
        </p:nvPicPr>
        <p:blipFill>
          <a:blip r:embed="rId3" cstate="screen">
            <a:lum/>
            <a:extLst>
              <a:ext uri="{28A0092B-C50C-407E-A947-70E740481C1C}">
                <a14:useLocalDpi xmlns:a14="http://schemas.microsoft.com/office/drawing/2010/main"/>
              </a:ext>
            </a:extLst>
          </a:blip>
          <a:stretch>
            <a:fillRect/>
          </a:stretch>
        </p:blipFill>
        <p:spPr>
          <a:xfrm>
            <a:off x="2138324" y="3879002"/>
            <a:ext cx="7915352" cy="2520000"/>
          </a:xfrm>
          <a:prstGeom prst="rect">
            <a:avLst/>
          </a:prstGeom>
        </p:spPr>
      </p:pic>
      <p:sp>
        <p:nvSpPr>
          <p:cNvPr id="4" name="矩形 3">
            <a:extLst>
              <a:ext uri="{FF2B5EF4-FFF2-40B4-BE49-F238E27FC236}">
                <a16:creationId xmlns:a16="http://schemas.microsoft.com/office/drawing/2014/main" id="{02D76A82-8517-4596-AF03-D55881DAC94C}"/>
              </a:ext>
            </a:extLst>
          </p:cNvPr>
          <p:cNvSpPr/>
          <p:nvPr/>
        </p:nvSpPr>
        <p:spPr>
          <a:xfrm>
            <a:off x="1418492" y="6426247"/>
            <a:ext cx="9355016" cy="371577"/>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11-41 β-</a:t>
            </a:r>
            <a:r>
              <a:rPr lang="en-US" altLang="zh-CN" sz="1600" b="1" dirty="0" err="1">
                <a:solidFill>
                  <a:srgbClr val="0033CC"/>
                </a:solidFill>
                <a:latin typeface="Arial" panose="020B0604020202020204" pitchFamily="34" charset="0"/>
                <a:ea typeface="微软雅黑" panose="020B0503020204020204" pitchFamily="34" charset="-122"/>
              </a:rPr>
              <a:t>Arrestin</a:t>
            </a:r>
            <a:r>
              <a:rPr lang="en-US" altLang="zh-CN" sz="1600" b="1" dirty="0">
                <a:solidFill>
                  <a:srgbClr val="0033CC"/>
                </a:solidFill>
                <a:latin typeface="Arial" panose="020B0604020202020204" pitchFamily="34" charset="0"/>
                <a:ea typeface="微软雅黑" panose="020B0503020204020204" pitchFamily="34" charset="-122"/>
              </a:rPr>
              <a:t> </a:t>
            </a:r>
            <a:r>
              <a:rPr lang="zh-CN" altLang="en-US" sz="1600" b="1" dirty="0">
                <a:solidFill>
                  <a:srgbClr val="0033CC"/>
                </a:solidFill>
                <a:latin typeface="Arial" panose="020B0604020202020204" pitchFamily="34" charset="0"/>
                <a:ea typeface="微软雅黑" panose="020B0503020204020204" pitchFamily="34" charset="-122"/>
              </a:rPr>
              <a:t>在</a:t>
            </a:r>
            <a:r>
              <a:rPr lang="en-US" altLang="zh-CN" sz="1600" b="1" dirty="0">
                <a:solidFill>
                  <a:srgbClr val="0033CC"/>
                </a:solidFill>
                <a:latin typeface="Arial" panose="020B0604020202020204" pitchFamily="34" charset="0"/>
                <a:ea typeface="微软雅黑" panose="020B0503020204020204" pitchFamily="34" charset="-122"/>
              </a:rPr>
              <a:t>GPCR </a:t>
            </a:r>
            <a:r>
              <a:rPr lang="zh-CN" altLang="en-US" sz="1600" b="1" dirty="0">
                <a:solidFill>
                  <a:srgbClr val="0033CC"/>
                </a:solidFill>
                <a:latin typeface="Arial" panose="020B0604020202020204" pitchFamily="34" charset="0"/>
                <a:ea typeface="微软雅黑" panose="020B0503020204020204" pitchFamily="34" charset="-122"/>
              </a:rPr>
              <a:t>脱敏和信号转导中的作用</a:t>
            </a:r>
            <a:endParaRPr lang="zh-CN" altLang="en-US" sz="1400"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1278303977"/>
      </p:ext>
    </p:extLst>
  </p:cSld>
  <p:clrMapOvr>
    <a:masterClrMapping/>
  </p:clrMapOvr>
  <p:transition spd="slow">
    <p:wipe dir="r"/>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4B37AB7B-3C71-450A-A352-01854684BFEB}"/>
              </a:ext>
            </a:extLst>
          </p:cNvPr>
          <p:cNvSpPr/>
          <p:nvPr/>
        </p:nvSpPr>
        <p:spPr>
          <a:xfrm>
            <a:off x="-8626" y="0"/>
            <a:ext cx="12200626" cy="1116000"/>
          </a:xfrm>
          <a:prstGeom prst="rect">
            <a:avLst/>
          </a:prstGeom>
          <a:solidFill>
            <a:srgbClr val="FFC000">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333928D-EB51-4BE4-9828-378AB60F9F75}"/>
              </a:ext>
            </a:extLst>
          </p:cNvPr>
          <p:cNvSpPr/>
          <p:nvPr/>
        </p:nvSpPr>
        <p:spPr>
          <a:xfrm>
            <a:off x="-8626" y="-15901"/>
            <a:ext cx="12200626" cy="1080000"/>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9">
            <a:extLst>
              <a:ext uri="{FF2B5EF4-FFF2-40B4-BE49-F238E27FC236}">
                <a16:creationId xmlns:a16="http://schemas.microsoft.com/office/drawing/2014/main" id="{89E44F2B-B3EA-4B32-AB6A-7366ED285CBB}"/>
              </a:ext>
            </a:extLst>
          </p:cNvPr>
          <p:cNvSpPr/>
          <p:nvPr/>
        </p:nvSpPr>
        <p:spPr>
          <a:xfrm>
            <a:off x="3859301" y="283751"/>
            <a:ext cx="4473399" cy="692498"/>
          </a:xfrm>
          <a:prstGeom prst="rect">
            <a:avLst/>
          </a:prstGeom>
        </p:spPr>
        <p:txBody>
          <a:bodyPr wrap="square" anchor="ctr" anchorCtr="1">
            <a:noAutofit/>
          </a:bodyPr>
          <a:lstStyle/>
          <a:p>
            <a:pPr algn="ctr"/>
            <a:r>
              <a:rPr lang="zh-CN" altLang="en-US" sz="3600" b="1" dirty="0">
                <a:solidFill>
                  <a:schemeClr val="bg1"/>
                </a:solidFill>
                <a:latin typeface="微软雅黑" panose="020B0503020204020204" pitchFamily="34" charset="-122"/>
                <a:ea typeface="微软雅黑" panose="020B0503020204020204" pitchFamily="34" charset="-122"/>
              </a:rPr>
              <a:t>本章内容提要</a:t>
            </a:r>
          </a:p>
        </p:txBody>
      </p:sp>
      <p:pic>
        <p:nvPicPr>
          <p:cNvPr id="5" name="图片 4">
            <a:extLst>
              <a:ext uri="{FF2B5EF4-FFF2-40B4-BE49-F238E27FC236}">
                <a16:creationId xmlns:a16="http://schemas.microsoft.com/office/drawing/2014/main" id="{9F12C584-6FE8-4DB4-AA28-5110B70047A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8596" y="2209799"/>
            <a:ext cx="12054809" cy="3240000"/>
          </a:xfrm>
          <a:prstGeom prst="rect">
            <a:avLst/>
          </a:prstGeom>
        </p:spPr>
      </p:pic>
    </p:spTree>
    <p:extLst>
      <p:ext uri="{BB962C8B-B14F-4D97-AF65-F5344CB8AC3E}">
        <p14:creationId xmlns:p14="http://schemas.microsoft.com/office/powerpoint/2010/main" val="2802891113"/>
      </p:ext>
    </p:extLst>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987F67-83A2-42C3-B22A-22D6BAA25D41}"/>
              </a:ext>
            </a:extLst>
          </p:cNvPr>
          <p:cNvSpPr>
            <a:spLocks noGrp="1"/>
          </p:cNvSpPr>
          <p:nvPr>
            <p:ph type="title"/>
          </p:nvPr>
        </p:nvSpPr>
        <p:spPr/>
        <p:txBody>
          <a:bodyPr>
            <a:normAutofit/>
          </a:bodyPr>
          <a:lstStyle/>
          <a:p>
            <a:r>
              <a:rPr lang="zh-CN" altLang="en-US" dirty="0"/>
              <a:t>细胞表面受体所介导的细胞通讯步骤</a:t>
            </a:r>
          </a:p>
        </p:txBody>
      </p:sp>
      <p:sp>
        <p:nvSpPr>
          <p:cNvPr id="4" name="内容占位符 3">
            <a:extLst>
              <a:ext uri="{FF2B5EF4-FFF2-40B4-BE49-F238E27FC236}">
                <a16:creationId xmlns:a16="http://schemas.microsoft.com/office/drawing/2014/main" id="{CCC81E1B-8BA0-491B-A59A-0812E0070D39}"/>
              </a:ext>
            </a:extLst>
          </p:cNvPr>
          <p:cNvSpPr>
            <a:spLocks noGrp="1"/>
          </p:cNvSpPr>
          <p:nvPr>
            <p:ph idx="1"/>
          </p:nvPr>
        </p:nvSpPr>
        <p:spPr>
          <a:xfrm>
            <a:off x="824366" y="1219200"/>
            <a:ext cx="5428950" cy="5435604"/>
          </a:xfrm>
        </p:spPr>
        <p:txBody>
          <a:bodyPr>
            <a:normAutofit/>
          </a:bodyPr>
          <a:lstStyle/>
          <a:p>
            <a:pPr>
              <a:lnSpc>
                <a:spcPct val="150000"/>
              </a:lnSpc>
              <a:spcAft>
                <a:spcPts val="600"/>
              </a:spcAft>
            </a:pPr>
            <a:r>
              <a:rPr lang="zh-CN" altLang="en-US" sz="2000" dirty="0"/>
              <a:t>信号细胞</a:t>
            </a:r>
            <a:r>
              <a:rPr lang="zh-CN" altLang="en-US" sz="2000" b="1" dirty="0">
                <a:solidFill>
                  <a:srgbClr val="0033CC"/>
                </a:solidFill>
              </a:rPr>
              <a:t>合成并释放信号分子</a:t>
            </a:r>
            <a:r>
              <a:rPr lang="zh-CN" altLang="en-US" sz="2000" dirty="0"/>
              <a:t>至细胞外</a:t>
            </a:r>
            <a:endParaRPr lang="en-US" altLang="zh-CN" sz="2000" dirty="0"/>
          </a:p>
          <a:p>
            <a:pPr>
              <a:lnSpc>
                <a:spcPct val="150000"/>
              </a:lnSpc>
              <a:spcAft>
                <a:spcPts val="600"/>
              </a:spcAft>
            </a:pPr>
            <a:r>
              <a:rPr lang="zh-CN" altLang="en-US" sz="2000" dirty="0"/>
              <a:t> </a:t>
            </a:r>
            <a:r>
              <a:rPr lang="zh-CN" altLang="en-US" sz="2000" b="1" dirty="0">
                <a:solidFill>
                  <a:srgbClr val="0033CC"/>
                </a:solidFill>
              </a:rPr>
              <a:t>运输</a:t>
            </a:r>
            <a:r>
              <a:rPr lang="zh-CN" altLang="en-US" sz="2000" dirty="0"/>
              <a:t>信号分子至靶细胞</a:t>
            </a:r>
            <a:endParaRPr lang="en-US" altLang="zh-CN" sz="2000" dirty="0"/>
          </a:p>
          <a:p>
            <a:pPr>
              <a:lnSpc>
                <a:spcPct val="150000"/>
              </a:lnSpc>
              <a:spcAft>
                <a:spcPts val="600"/>
              </a:spcAft>
            </a:pPr>
            <a:r>
              <a:rPr lang="zh-CN" altLang="en-US" sz="2000" dirty="0"/>
              <a:t>信号分子</a:t>
            </a:r>
            <a:r>
              <a:rPr lang="zh-CN" altLang="en-US" sz="2000" b="1" dirty="0">
                <a:solidFill>
                  <a:srgbClr val="0033CC"/>
                </a:solidFill>
              </a:rPr>
              <a:t>与靶细胞表面受体特异性结合</a:t>
            </a:r>
            <a:r>
              <a:rPr lang="zh-CN" altLang="en-US" sz="2000" dirty="0"/>
              <a:t>并导致受体改变构象而激活</a:t>
            </a:r>
            <a:endParaRPr lang="en-US" altLang="zh-CN" sz="2000" dirty="0"/>
          </a:p>
          <a:p>
            <a:pPr>
              <a:lnSpc>
                <a:spcPct val="150000"/>
              </a:lnSpc>
              <a:spcAft>
                <a:spcPts val="600"/>
              </a:spcAft>
            </a:pPr>
            <a:r>
              <a:rPr lang="zh-CN" altLang="en-US" sz="2000" dirty="0"/>
              <a:t>活化的</a:t>
            </a:r>
            <a:r>
              <a:rPr lang="zh-CN" altLang="en-US" sz="2000" b="1" dirty="0">
                <a:solidFill>
                  <a:srgbClr val="0033CC"/>
                </a:solidFill>
              </a:rPr>
              <a:t>受体激活靶细胞</a:t>
            </a:r>
            <a:r>
              <a:rPr lang="zh-CN" altLang="en-US" sz="2000" dirty="0"/>
              <a:t>内一种或多种下游信号转导蛋白或小分子第二信使</a:t>
            </a:r>
            <a:endParaRPr lang="en-US" altLang="zh-CN" sz="2000" dirty="0"/>
          </a:p>
          <a:p>
            <a:pPr>
              <a:lnSpc>
                <a:spcPct val="150000"/>
              </a:lnSpc>
              <a:spcAft>
                <a:spcPts val="600"/>
              </a:spcAft>
            </a:pPr>
            <a:r>
              <a:rPr lang="zh-CN" altLang="en-US" sz="2000" dirty="0"/>
              <a:t>引发</a:t>
            </a:r>
            <a:r>
              <a:rPr lang="zh-CN" altLang="en-US" sz="2000" b="1" dirty="0">
                <a:solidFill>
                  <a:srgbClr val="0033CC"/>
                </a:solidFill>
              </a:rPr>
              <a:t>细胞代谢、功能或基因表达的改变</a:t>
            </a:r>
            <a:endParaRPr lang="en-US" altLang="zh-CN" sz="2000" b="1" dirty="0">
              <a:solidFill>
                <a:srgbClr val="0033CC"/>
              </a:solidFill>
            </a:endParaRPr>
          </a:p>
          <a:p>
            <a:pPr>
              <a:lnSpc>
                <a:spcPct val="150000"/>
              </a:lnSpc>
              <a:spcAft>
                <a:spcPts val="600"/>
              </a:spcAft>
            </a:pPr>
            <a:r>
              <a:rPr lang="zh-CN" altLang="en-US" sz="2000" dirty="0"/>
              <a:t>信号的解除并导致细胞</a:t>
            </a:r>
            <a:r>
              <a:rPr lang="zh-CN" altLang="en-US" sz="2000" b="1" dirty="0">
                <a:solidFill>
                  <a:srgbClr val="0033CC"/>
                </a:solidFill>
              </a:rPr>
              <a:t>反应终止</a:t>
            </a:r>
          </a:p>
        </p:txBody>
      </p:sp>
      <p:pic>
        <p:nvPicPr>
          <p:cNvPr id="3" name="Picture 2" descr="figure 15-01">
            <a:extLst>
              <a:ext uri="{FF2B5EF4-FFF2-40B4-BE49-F238E27FC236}">
                <a16:creationId xmlns:a16="http://schemas.microsoft.com/office/drawing/2014/main" id="{2774601A-E6F7-4272-A0E4-447A1ED8565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086099" y="1073244"/>
            <a:ext cx="4801101" cy="5441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8413541"/>
      </p:ext>
    </p:extLst>
  </p:cSld>
  <p:clrMapOvr>
    <a:masterClrMapping/>
  </p:clrMapOvr>
  <p:transition spd="slow">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标题 1">
            <a:extLst>
              <a:ext uri="{FF2B5EF4-FFF2-40B4-BE49-F238E27FC236}">
                <a16:creationId xmlns:a16="http://schemas.microsoft.com/office/drawing/2014/main" id="{8245F3C4-1637-471E-99D5-EB54C55E855F}"/>
              </a:ext>
            </a:extLst>
          </p:cNvPr>
          <p:cNvSpPr>
            <a:spLocks noGrp="1"/>
          </p:cNvSpPr>
          <p:nvPr>
            <p:ph type="title"/>
          </p:nvPr>
        </p:nvSpPr>
        <p:spPr/>
        <p:txBody>
          <a:bodyPr>
            <a:noAutofit/>
          </a:bodyPr>
          <a:lstStyle/>
          <a:p>
            <a:r>
              <a:rPr lang="en-US" altLang="zh-CN" sz="2000" dirty="0"/>
              <a:t>Simplified representation of major signal transduction pathways in mammals</a:t>
            </a:r>
            <a:endParaRPr lang="zh-CN" altLang="en-US" sz="2000" dirty="0"/>
          </a:p>
        </p:txBody>
      </p:sp>
      <p:pic>
        <p:nvPicPr>
          <p:cNvPr id="3" name="图片 2">
            <a:extLst>
              <a:ext uri="{FF2B5EF4-FFF2-40B4-BE49-F238E27FC236}">
                <a16:creationId xmlns:a16="http://schemas.microsoft.com/office/drawing/2014/main" id="{563338E1-0E84-45D3-B69B-91609D748A7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72949" y="1024796"/>
            <a:ext cx="7846103" cy="5760000"/>
          </a:xfrm>
          <a:prstGeom prst="rect">
            <a:avLst/>
          </a:prstGeom>
        </p:spPr>
      </p:pic>
    </p:spTree>
    <p:extLst>
      <p:ext uri="{BB962C8B-B14F-4D97-AF65-F5344CB8AC3E}">
        <p14:creationId xmlns:p14="http://schemas.microsoft.com/office/powerpoint/2010/main" val="3062686130"/>
      </p:ext>
    </p:extLst>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a:extLst>
              <a:ext uri="{FF2B5EF4-FFF2-40B4-BE49-F238E27FC236}">
                <a16:creationId xmlns:a16="http://schemas.microsoft.com/office/drawing/2014/main" id="{0E1B35B8-D30C-4D0B-99AF-A8C64A867F05}"/>
              </a:ext>
            </a:extLst>
          </p:cNvPr>
          <p:cNvSpPr>
            <a:spLocks noGrp="1"/>
          </p:cNvSpPr>
          <p:nvPr>
            <p:ph type="title"/>
          </p:nvPr>
        </p:nvSpPr>
        <p:spPr/>
        <p:txBody>
          <a:bodyPr/>
          <a:lstStyle/>
          <a:p>
            <a:r>
              <a:rPr lang="zh-CN" altLang="en-US" dirty="0"/>
              <a:t>二、细胞的信号分子与受体</a:t>
            </a:r>
          </a:p>
        </p:txBody>
      </p:sp>
      <p:sp>
        <p:nvSpPr>
          <p:cNvPr id="8195" name="内容占位符 2">
            <a:extLst>
              <a:ext uri="{FF2B5EF4-FFF2-40B4-BE49-F238E27FC236}">
                <a16:creationId xmlns:a16="http://schemas.microsoft.com/office/drawing/2014/main" id="{C01F183F-FD13-4EFB-8266-2282FCE09938}"/>
              </a:ext>
            </a:extLst>
          </p:cNvPr>
          <p:cNvSpPr>
            <a:spLocks noGrp="1"/>
          </p:cNvSpPr>
          <p:nvPr>
            <p:ph idx="1"/>
          </p:nvPr>
        </p:nvSpPr>
        <p:spPr/>
        <p:txBody>
          <a:bodyPr>
            <a:normAutofit/>
          </a:bodyPr>
          <a:lstStyle/>
          <a:p>
            <a:pPr>
              <a:lnSpc>
                <a:spcPct val="200000"/>
              </a:lnSpc>
              <a:spcBef>
                <a:spcPts val="1195"/>
              </a:spcBef>
              <a:spcAft>
                <a:spcPts val="1195"/>
              </a:spcAft>
            </a:pPr>
            <a:r>
              <a:rPr lang="zh-CN" altLang="en-US" sz="2000" b="1" dirty="0">
                <a:solidFill>
                  <a:srgbClr val="0033CC"/>
                </a:solidFill>
              </a:rPr>
              <a:t>信号分子（</a:t>
            </a:r>
            <a:r>
              <a:rPr lang="en-US" altLang="zh-CN" sz="2000" b="1" dirty="0">
                <a:solidFill>
                  <a:srgbClr val="0033CC"/>
                </a:solidFill>
              </a:rPr>
              <a:t>signal molecule</a:t>
            </a:r>
            <a:r>
              <a:rPr lang="zh-CN" altLang="en-US" sz="2000" b="1" dirty="0">
                <a:solidFill>
                  <a:srgbClr val="0033CC"/>
                </a:solidFill>
              </a:rPr>
              <a:t>）</a:t>
            </a:r>
            <a:endParaRPr lang="en-US" altLang="zh-CN" sz="2000" b="1" dirty="0">
              <a:solidFill>
                <a:srgbClr val="0033CC"/>
              </a:solidFill>
            </a:endParaRPr>
          </a:p>
          <a:p>
            <a:pPr>
              <a:lnSpc>
                <a:spcPct val="200000"/>
              </a:lnSpc>
              <a:spcBef>
                <a:spcPts val="1195"/>
              </a:spcBef>
              <a:spcAft>
                <a:spcPts val="1195"/>
              </a:spcAft>
            </a:pPr>
            <a:r>
              <a:rPr lang="zh-CN" altLang="en-US" sz="2000" b="1" dirty="0">
                <a:solidFill>
                  <a:srgbClr val="0033CC"/>
                </a:solidFill>
              </a:rPr>
              <a:t>受体（</a:t>
            </a:r>
            <a:r>
              <a:rPr lang="en-US" altLang="zh-CN" sz="2000" b="1" dirty="0">
                <a:solidFill>
                  <a:srgbClr val="0033CC"/>
                </a:solidFill>
              </a:rPr>
              <a:t>receptor</a:t>
            </a:r>
            <a:r>
              <a:rPr lang="zh-CN" altLang="en-US" sz="2000" b="1" dirty="0">
                <a:solidFill>
                  <a:srgbClr val="0033CC"/>
                </a:solidFill>
              </a:rPr>
              <a:t>）</a:t>
            </a:r>
            <a:endParaRPr lang="en-US" altLang="zh-CN" sz="2000" b="1" dirty="0">
              <a:solidFill>
                <a:srgbClr val="0033CC"/>
              </a:solidFill>
            </a:endParaRPr>
          </a:p>
          <a:p>
            <a:pPr>
              <a:lnSpc>
                <a:spcPct val="200000"/>
              </a:lnSpc>
              <a:spcBef>
                <a:spcPts val="1195"/>
              </a:spcBef>
              <a:spcAft>
                <a:spcPts val="1195"/>
              </a:spcAft>
            </a:pPr>
            <a:r>
              <a:rPr lang="zh-CN" altLang="en-US" sz="2000" b="1" dirty="0">
                <a:solidFill>
                  <a:srgbClr val="0033CC"/>
                </a:solidFill>
              </a:rPr>
              <a:t>第二信使（</a:t>
            </a:r>
            <a:r>
              <a:rPr lang="en-US" altLang="zh-CN" sz="2000" b="1" dirty="0">
                <a:solidFill>
                  <a:srgbClr val="0033CC"/>
                </a:solidFill>
              </a:rPr>
              <a:t>second messenger</a:t>
            </a:r>
            <a:r>
              <a:rPr lang="zh-CN" altLang="en-US" sz="2000" b="1" dirty="0">
                <a:solidFill>
                  <a:srgbClr val="0033CC"/>
                </a:solidFill>
              </a:rPr>
              <a:t>）</a:t>
            </a:r>
            <a:endParaRPr lang="en-US" altLang="zh-CN" sz="2000" b="1" dirty="0">
              <a:solidFill>
                <a:srgbClr val="0033CC"/>
              </a:solidFill>
            </a:endParaRPr>
          </a:p>
          <a:p>
            <a:pPr>
              <a:lnSpc>
                <a:spcPct val="200000"/>
              </a:lnSpc>
              <a:spcBef>
                <a:spcPts val="1195"/>
              </a:spcBef>
              <a:spcAft>
                <a:spcPts val="1195"/>
              </a:spcAft>
            </a:pPr>
            <a:r>
              <a:rPr lang="zh-CN" altLang="en-US" sz="2000" b="1" dirty="0">
                <a:solidFill>
                  <a:srgbClr val="0033CC"/>
                </a:solidFill>
              </a:rPr>
              <a:t>分子开关（</a:t>
            </a:r>
            <a:r>
              <a:rPr lang="en-US" altLang="zh-CN" sz="2000" b="1" dirty="0">
                <a:solidFill>
                  <a:srgbClr val="0033CC"/>
                </a:solidFill>
              </a:rPr>
              <a:t>molecular switches</a:t>
            </a:r>
            <a:r>
              <a:rPr lang="zh-CN" altLang="en-US" sz="2000" b="1" dirty="0">
                <a:solidFill>
                  <a:srgbClr val="0033CC"/>
                </a:solidFill>
              </a:rPr>
              <a:t>）</a:t>
            </a:r>
          </a:p>
        </p:txBody>
      </p:sp>
      <p:pic>
        <p:nvPicPr>
          <p:cNvPr id="8196" name="图片 4">
            <a:extLst>
              <a:ext uri="{FF2B5EF4-FFF2-40B4-BE49-F238E27FC236}">
                <a16:creationId xmlns:a16="http://schemas.microsoft.com/office/drawing/2014/main" id="{81846BAC-8BE5-4D8D-83A4-5DF970FB608B}"/>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632564" y="1392464"/>
            <a:ext cx="5735070" cy="4767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4909533"/>
      </p:ext>
    </p:extLst>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3AEEBA2-C38A-42E2-8F5E-09DEAC994792}"/>
              </a:ext>
            </a:extLst>
          </p:cNvPr>
          <p:cNvSpPr>
            <a:spLocks noGrp="1"/>
          </p:cNvSpPr>
          <p:nvPr>
            <p:ph type="title"/>
          </p:nvPr>
        </p:nvSpPr>
        <p:spPr/>
        <p:txBody>
          <a:bodyPr/>
          <a:lstStyle/>
          <a:p>
            <a:r>
              <a:rPr lang="zh-CN" altLang="en-US" dirty="0"/>
              <a:t>（一）信号分子（</a:t>
            </a:r>
            <a:r>
              <a:rPr lang="en-US" altLang="zh-CN" dirty="0"/>
              <a:t>signal molecule</a:t>
            </a:r>
            <a:r>
              <a:rPr lang="zh-CN" altLang="en-US" dirty="0"/>
              <a:t>）</a:t>
            </a:r>
          </a:p>
        </p:txBody>
      </p:sp>
      <p:sp>
        <p:nvSpPr>
          <p:cNvPr id="10243" name="内容占位符 2">
            <a:extLst>
              <a:ext uri="{FF2B5EF4-FFF2-40B4-BE49-F238E27FC236}">
                <a16:creationId xmlns:a16="http://schemas.microsoft.com/office/drawing/2014/main" id="{248B7240-76AB-4FF0-BC3D-B99FACD13623}"/>
              </a:ext>
            </a:extLst>
          </p:cNvPr>
          <p:cNvSpPr>
            <a:spLocks noGrp="1"/>
          </p:cNvSpPr>
          <p:nvPr>
            <p:ph idx="1"/>
          </p:nvPr>
        </p:nvSpPr>
        <p:spPr>
          <a:xfrm>
            <a:off x="824366" y="1219200"/>
            <a:ext cx="5473195" cy="5435604"/>
          </a:xfrm>
        </p:spPr>
        <p:txBody>
          <a:bodyPr>
            <a:normAutofit lnSpcReduction="10000"/>
          </a:bodyPr>
          <a:lstStyle/>
          <a:p>
            <a:pPr>
              <a:lnSpc>
                <a:spcPct val="160000"/>
              </a:lnSpc>
              <a:spcAft>
                <a:spcPts val="600"/>
              </a:spcAft>
            </a:pPr>
            <a:r>
              <a:rPr lang="zh-CN" altLang="en-US" sz="2000" b="1" dirty="0">
                <a:solidFill>
                  <a:srgbClr val="0033CC"/>
                </a:solidFill>
              </a:rPr>
              <a:t>气体性信号分子（</a:t>
            </a:r>
            <a:r>
              <a:rPr lang="en-US" altLang="zh-CN" sz="2000" b="1" dirty="0">
                <a:solidFill>
                  <a:srgbClr val="0033CC"/>
                </a:solidFill>
              </a:rPr>
              <a:t>gaseous signal molecules</a:t>
            </a:r>
            <a:r>
              <a:rPr lang="zh-CN" altLang="en-US" sz="2000" b="1" dirty="0">
                <a:solidFill>
                  <a:srgbClr val="0033CC"/>
                </a:solidFill>
              </a:rPr>
              <a:t>）：</a:t>
            </a:r>
            <a:r>
              <a:rPr lang="en-US" altLang="zh-CN" sz="2000" dirty="0"/>
              <a:t>NO</a:t>
            </a:r>
            <a:r>
              <a:rPr lang="zh-CN" altLang="en-US" sz="2000" dirty="0"/>
              <a:t>、</a:t>
            </a:r>
            <a:r>
              <a:rPr lang="en-US" altLang="zh-CN" sz="2000" dirty="0"/>
              <a:t>CO</a:t>
            </a:r>
            <a:r>
              <a:rPr lang="zh-CN" altLang="en-US" sz="2000" dirty="0"/>
              <a:t>；可以自由扩散，进入细胞直接激活效应酶产生第二信使</a:t>
            </a:r>
            <a:endParaRPr lang="en-US" altLang="zh-CN" sz="2000" dirty="0"/>
          </a:p>
          <a:p>
            <a:pPr>
              <a:lnSpc>
                <a:spcPct val="160000"/>
              </a:lnSpc>
              <a:spcAft>
                <a:spcPts val="600"/>
              </a:spcAft>
            </a:pPr>
            <a:r>
              <a:rPr lang="zh-CN" altLang="en-US" sz="2000" b="1" dirty="0">
                <a:solidFill>
                  <a:srgbClr val="0033CC"/>
                </a:solidFill>
              </a:rPr>
              <a:t>疏水性信号分子：</a:t>
            </a:r>
            <a:r>
              <a:rPr lang="zh-CN" altLang="en-US" sz="2000" dirty="0"/>
              <a:t>主要是甾类激素和甲状腺素；可穿过质膜进入细胞，与细胞内核受体结合形成激素</a:t>
            </a:r>
            <a:r>
              <a:rPr lang="en-US" altLang="zh-CN" sz="2000" dirty="0"/>
              <a:t>- </a:t>
            </a:r>
            <a:r>
              <a:rPr lang="zh-CN" altLang="en-US" sz="2000" dirty="0"/>
              <a:t>受体复合物，调节基因表达</a:t>
            </a:r>
            <a:endParaRPr lang="en-US" altLang="zh-CN" sz="2000" dirty="0"/>
          </a:p>
          <a:p>
            <a:pPr>
              <a:lnSpc>
                <a:spcPct val="160000"/>
              </a:lnSpc>
              <a:spcAft>
                <a:spcPts val="600"/>
              </a:spcAft>
            </a:pPr>
            <a:r>
              <a:rPr lang="zh-CN" altLang="en-US" sz="2000" b="1" dirty="0">
                <a:solidFill>
                  <a:srgbClr val="0033CC"/>
                </a:solidFill>
              </a:rPr>
              <a:t>亲水性信号分子：</a:t>
            </a:r>
            <a:r>
              <a:rPr lang="zh-CN" altLang="en-US" sz="2000" dirty="0"/>
              <a:t>神经递质、局部介质和多数蛋白类激素；不能透过靶细胞质膜；通过与靶细胞表面受体结合，经信号转换，在细胞内产生第二信使或激活蛋白激酶或蛋白磷酸酶的活性，引起细胞应答反应</a:t>
            </a:r>
          </a:p>
        </p:txBody>
      </p:sp>
      <p:pic>
        <p:nvPicPr>
          <p:cNvPr id="10244" name="图片 2">
            <a:extLst>
              <a:ext uri="{FF2B5EF4-FFF2-40B4-BE49-F238E27FC236}">
                <a16:creationId xmlns:a16="http://schemas.microsoft.com/office/drawing/2014/main" id="{9FB178EC-D1FE-4308-B6ED-E93BD54CBCA1}"/>
              </a:ext>
            </a:extLst>
          </p:cNvPr>
          <p:cNvPicPr>
            <a:picLocks noChangeAspect="1"/>
          </p:cNvPicPr>
          <p:nvPr/>
        </p:nvPicPr>
        <p:blipFill>
          <a:blip r:embed="rId3" cstate="screen">
            <a:extLst>
              <a:ext uri="{28A0092B-C50C-407E-A947-70E740481C1C}">
                <a14:useLocalDpi xmlns:a14="http://schemas.microsoft.com/office/drawing/2010/main"/>
              </a:ext>
            </a:extLst>
          </a:blip>
          <a:srcRect b="6970"/>
          <a:stretch>
            <a:fillRect/>
          </a:stretch>
        </p:blipFill>
        <p:spPr bwMode="auto">
          <a:xfrm>
            <a:off x="7211961" y="563196"/>
            <a:ext cx="4675239" cy="627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0949496"/>
      </p:ext>
    </p:extLst>
  </p:cSld>
  <p:clrMapOvr>
    <a:masterClrMapping/>
  </p:clrMapOvr>
  <p:transition spd="slow">
    <p:wipe dir="r"/>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1705</TotalTime>
  <Words>8240</Words>
  <Application>Microsoft Office PowerPoint</Application>
  <PresentationFormat>宽屏</PresentationFormat>
  <Paragraphs>452</Paragraphs>
  <Slides>70</Slides>
  <Notes>57</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70</vt:i4>
      </vt:variant>
    </vt:vector>
  </HeadingPairs>
  <TitlesOfParts>
    <vt:vector size="77" baseType="lpstr">
      <vt:lpstr>等线</vt:lpstr>
      <vt:lpstr>微软雅黑</vt:lpstr>
      <vt:lpstr>Arial</vt:lpstr>
      <vt:lpstr>Calibri</vt:lpstr>
      <vt:lpstr>Symbol</vt:lpstr>
      <vt:lpstr>Wingdings</vt:lpstr>
      <vt:lpstr>Office 主题​​</vt:lpstr>
      <vt:lpstr>PowerPoint 演示文稿</vt:lpstr>
      <vt:lpstr>PowerPoint 演示文稿</vt:lpstr>
      <vt:lpstr>PowerPoint 演示文稿</vt:lpstr>
      <vt:lpstr>一、细胞通信（cell communication）</vt:lpstr>
      <vt:lpstr>信号转导 （signal transduction）</vt:lpstr>
      <vt:lpstr>不同类型的细胞间通信方式</vt:lpstr>
      <vt:lpstr>细胞表面受体所介导的细胞通讯步骤</vt:lpstr>
      <vt:lpstr>二、细胞的信号分子与受体</vt:lpstr>
      <vt:lpstr>（一）信号分子（signal molecule）</vt:lpstr>
      <vt:lpstr>（二）受体（receptor）</vt:lpstr>
      <vt:lpstr>细胞表面受体（cell-surface receptor）</vt:lpstr>
      <vt:lpstr>PowerPoint 演示文稿</vt:lpstr>
      <vt:lpstr>不同靶细胞以不同方式应答于相同化学信号</vt:lpstr>
      <vt:lpstr>（三）第二信使与分子开关</vt:lpstr>
      <vt:lpstr>第二信使（second messenger ）</vt:lpstr>
      <vt:lpstr>分子开关（molecular switches）</vt:lpstr>
      <vt:lpstr>（1）GTPase 分子开关调控蛋白</vt:lpstr>
      <vt:lpstr>（2）蛋白激酶(protein kinase)/蛋白磷酸水解酶(protein phosphatase)</vt:lpstr>
      <vt:lpstr>（3）钙调蛋白（calmodulin，CaM）</vt:lpstr>
      <vt:lpstr>三、信号转导系统及其特性</vt:lpstr>
      <vt:lpstr>（一）信号转导系统的基本组成及信号蛋白的相互作用</vt:lpstr>
      <vt:lpstr>蛋白质模式结合域（modular binding domains）</vt:lpstr>
      <vt:lpstr>（二）细胞内信号蛋白复合物的装配</vt:lpstr>
      <vt:lpstr>（三）信号转导系统的主要特性</vt:lpstr>
      <vt:lpstr>Some Basic Types of Signaling Pathways</vt:lpstr>
      <vt:lpstr>PowerPoint 演示文稿</vt:lpstr>
      <vt:lpstr>一、G- 蛋白偶联受体的结构与作用机制</vt:lpstr>
      <vt:lpstr>G- 蛋白偶联受体（GPCR）所介导信号转导通路的共同元件</vt:lpstr>
      <vt:lpstr>G- 蛋白偶联受体的结构</vt:lpstr>
      <vt:lpstr>G蛋白结构</vt:lpstr>
      <vt:lpstr>哺乳类三聚 体G 蛋白的主要种类及其效应器</vt:lpstr>
      <vt:lpstr>The Nobel Prize in Chemistry 2012</vt:lpstr>
      <vt:lpstr>The G Protein Activation/Inactivation Cycle</vt:lpstr>
      <vt:lpstr>与G- 蛋白偶联受体相联系的效应蛋白的激活普遍机制</vt:lpstr>
      <vt:lpstr>The Nobel Prize in Physiology or Medicine 1994</vt:lpstr>
      <vt:lpstr>二、G- 蛋白偶联受体所介导的细胞信号通路</vt:lpstr>
      <vt:lpstr>（一）激活离子通道的G- 蛋白偶联受体所介导的信号通路</vt:lpstr>
      <vt:lpstr>1. 心肌细胞上M 型乙酰胆碱受体激活G 蛋白开启K+ 通道</vt:lpstr>
      <vt:lpstr>2. 激活Gt 蛋白偶联的光敏感受体诱发cGMP门控阳离子通道的关闭</vt:lpstr>
      <vt:lpstr>（二）激活或抑制腺苷酸环化酶的G 蛋白偶联受体</vt:lpstr>
      <vt:lpstr>蛋白激酶A（protein kinase A， PKA）</vt:lpstr>
      <vt:lpstr>1. cAMP-PKA 信号对与糖原代谢</vt:lpstr>
      <vt:lpstr>2. cAMP-PKA 信号通路与基因表达调控</vt:lpstr>
      <vt:lpstr>（三）激活磷脂酶C、以IP3 和DAG 作为双信使 G 蛋白偶联受体介导的信号通路</vt:lpstr>
      <vt:lpstr>IP3-Ca2+ 和DAG-PKC 双信使信号通路 </vt:lpstr>
      <vt:lpstr>PowerPoint 演示文稿</vt:lpstr>
      <vt:lpstr>一、酶联受体及其介导的细胞信号转导通路</vt:lpstr>
      <vt:lpstr>受体酪氨酸激酶（RTKs）和细胞因子受体（cytokine receptors）</vt:lpstr>
      <vt:lpstr>受体酪氨酸激酶（RTKs）的二聚化与自磷酸化</vt:lpstr>
      <vt:lpstr>The Structure and Activation of a Receptor Tyrosine Kinase</vt:lpstr>
      <vt:lpstr>（二）受体酪氨酸激酶介导的Ras-MAK 激酶信号通路</vt:lpstr>
      <vt:lpstr>1. 胞外信号分子与接头蛋白</vt:lpstr>
      <vt:lpstr>2. Ras 蛋白</vt:lpstr>
      <vt:lpstr>活化的RTK激活Ras蛋白</vt:lpstr>
      <vt:lpstr>3. Ras-MAPK 磷酸化级联反应</vt:lpstr>
      <vt:lpstr>（三）细胞因子受体与JAK/STAT 信号通路</vt:lpstr>
      <vt:lpstr>（四）TGF-β 受体及其TGF-β-Smad 信号通路</vt:lpstr>
      <vt:lpstr>二、其它调控基因表达的细胞表面受体及其介导的信号转导通路</vt:lpstr>
      <vt:lpstr>（一）Wnt 受体和Hedgehog 受体介导的信号通路</vt:lpstr>
      <vt:lpstr>1. Wnt-β-Catenin 信号通路</vt:lpstr>
      <vt:lpstr>2. Hedgehog 受体介导的信号通路</vt:lpstr>
      <vt:lpstr>1. NF-κB 信号通路</vt:lpstr>
      <vt:lpstr>2. Notch 信号通路</vt:lpstr>
      <vt:lpstr>PowerPoint 演示文稿</vt:lpstr>
      <vt:lpstr>细胞信号转导的整合与控制</vt:lpstr>
      <vt:lpstr>一、细胞对信号的应答反应具有发散性（divergence）或收敛性（convergence）特征</vt:lpstr>
      <vt:lpstr>二、蛋白激酶的网络整合信息</vt:lpstr>
      <vt:lpstr>三、信号的控制：受体的脱敏与下调</vt:lpstr>
      <vt:lpstr>PowerPoint 演示文稿</vt:lpstr>
      <vt:lpstr>Simplified representation of major signal transduction pathways in mammals</vt:lpstr>
    </vt:vector>
  </TitlesOfParts>
  <Company>hbnubio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第11章 细胞信号转导</dc:title>
  <dc:subject>细胞生物学(第5版）</dc:subject>
  <dc:creator>wangwd</dc:creator>
  <cp:lastModifiedBy>Zhang Yu</cp:lastModifiedBy>
  <cp:revision>243</cp:revision>
  <dcterms:created xsi:type="dcterms:W3CDTF">2018-05-05T03:53:28Z</dcterms:created>
  <dcterms:modified xsi:type="dcterms:W3CDTF">2023-05-12T10:43:18Z</dcterms:modified>
</cp:coreProperties>
</file>